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6789" r:id="rId3"/>
    <p:sldId id="6787" r:id="rId4"/>
    <p:sldId id="627" r:id="rId5"/>
    <p:sldId id="828" r:id="rId6"/>
    <p:sldId id="813" r:id="rId7"/>
    <p:sldId id="830" r:id="rId8"/>
    <p:sldId id="832" r:id="rId9"/>
    <p:sldId id="608" r:id="rId10"/>
    <p:sldId id="610" r:id="rId11"/>
    <p:sldId id="629" r:id="rId12"/>
    <p:sldId id="501" r:id="rId13"/>
    <p:sldId id="631" r:id="rId14"/>
    <p:sldId id="715" r:id="rId15"/>
    <p:sldId id="719" r:id="rId16"/>
    <p:sldId id="260" r:id="rId17"/>
    <p:sldId id="817" r:id="rId18"/>
    <p:sldId id="399" r:id="rId19"/>
    <p:sldId id="683" r:id="rId20"/>
    <p:sldId id="6819" r:id="rId21"/>
    <p:sldId id="6821" r:id="rId22"/>
    <p:sldId id="6844" r:id="rId23"/>
    <p:sldId id="6842" r:id="rId24"/>
    <p:sldId id="592" r:id="rId25"/>
    <p:sldId id="680" r:id="rId26"/>
    <p:sldId id="836" r:id="rId27"/>
    <p:sldId id="833" r:id="rId28"/>
    <p:sldId id="685" r:id="rId29"/>
    <p:sldId id="835" r:id="rId30"/>
    <p:sldId id="834" r:id="rId31"/>
    <p:sldId id="909" r:id="rId32"/>
    <p:sldId id="913" r:id="rId33"/>
    <p:sldId id="6764" r:id="rId34"/>
    <p:sldId id="6828" r:id="rId35"/>
    <p:sldId id="588" r:id="rId36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8B46AB-C7E5-1237-57B6-28F1E825F48E}" v="36" dt="2025-12-05T12:27:08.118"/>
    <p1510:client id="{7D1D1CCB-F299-440F-B671-C410B98BABB2}" v="3" dt="2025-12-04T22:23:11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20698D-A0BC-49A6-88EE-6DB193C18C8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3196D9-DD1F-47B9-A390-7EEC2D628E8C}">
      <dgm:prSet/>
      <dgm:spPr/>
      <dgm:t>
        <a:bodyPr/>
        <a:lstStyle/>
        <a:p>
          <a:r>
            <a:rPr lang="en-GB" b="0" i="0"/>
            <a:t>AWARENESS, </a:t>
          </a:r>
          <a:endParaRPr lang="en-US"/>
        </a:p>
      </dgm:t>
    </dgm:pt>
    <dgm:pt modelId="{40597F4E-2AC0-4A09-8E35-EF9743198900}" type="parTrans" cxnId="{C61ADD3E-BBE0-4643-BD6F-10C19A943D1A}">
      <dgm:prSet/>
      <dgm:spPr/>
      <dgm:t>
        <a:bodyPr/>
        <a:lstStyle/>
        <a:p>
          <a:endParaRPr lang="en-US"/>
        </a:p>
      </dgm:t>
    </dgm:pt>
    <dgm:pt modelId="{BE9A247A-B9E8-4848-87D1-304F67D9DAA3}" type="sibTrans" cxnId="{C61ADD3E-BBE0-4643-BD6F-10C19A943D1A}">
      <dgm:prSet/>
      <dgm:spPr/>
      <dgm:t>
        <a:bodyPr/>
        <a:lstStyle/>
        <a:p>
          <a:endParaRPr lang="en-US"/>
        </a:p>
      </dgm:t>
    </dgm:pt>
    <dgm:pt modelId="{2A12FB01-6817-4C53-AAB7-3B458A9EB452}">
      <dgm:prSet/>
      <dgm:spPr/>
      <dgm:t>
        <a:bodyPr/>
        <a:lstStyle/>
        <a:p>
          <a:r>
            <a:rPr lang="en-GB" b="0" i="0"/>
            <a:t>EDUCATION,</a:t>
          </a:r>
          <a:endParaRPr lang="en-US"/>
        </a:p>
      </dgm:t>
    </dgm:pt>
    <dgm:pt modelId="{70B4D91B-F6D2-487D-A1DB-C964D74BAB78}" type="parTrans" cxnId="{AB21C45B-6138-49E2-B8C8-957168B5B05C}">
      <dgm:prSet/>
      <dgm:spPr/>
      <dgm:t>
        <a:bodyPr/>
        <a:lstStyle/>
        <a:p>
          <a:endParaRPr lang="en-US"/>
        </a:p>
      </dgm:t>
    </dgm:pt>
    <dgm:pt modelId="{3830C1EA-43F2-46D8-87BA-62D70EABA6B6}" type="sibTrans" cxnId="{AB21C45B-6138-49E2-B8C8-957168B5B05C}">
      <dgm:prSet/>
      <dgm:spPr/>
      <dgm:t>
        <a:bodyPr/>
        <a:lstStyle/>
        <a:p>
          <a:endParaRPr lang="en-US"/>
        </a:p>
      </dgm:t>
    </dgm:pt>
    <dgm:pt modelId="{A4326A0A-954C-4259-A7BE-16E07FBD4E4C}">
      <dgm:prSet/>
      <dgm:spPr/>
      <dgm:t>
        <a:bodyPr/>
        <a:lstStyle/>
        <a:p>
          <a:r>
            <a:rPr lang="en-GB" b="0" i="0"/>
            <a:t>EARLY INTERVENTION AND RESEARCH. </a:t>
          </a:r>
          <a:endParaRPr lang="en-US"/>
        </a:p>
      </dgm:t>
    </dgm:pt>
    <dgm:pt modelId="{BB40E64F-AF57-46DE-AD0D-DA68902B74EE}" type="parTrans" cxnId="{A34D581A-A7F0-4DA8-9E26-31C8FA4BCEF1}">
      <dgm:prSet/>
      <dgm:spPr/>
      <dgm:t>
        <a:bodyPr/>
        <a:lstStyle/>
        <a:p>
          <a:endParaRPr lang="en-US"/>
        </a:p>
      </dgm:t>
    </dgm:pt>
    <dgm:pt modelId="{C218E0E5-B35E-41AA-B994-90AF82C1FD0E}" type="sibTrans" cxnId="{A34D581A-A7F0-4DA8-9E26-31C8FA4BCEF1}">
      <dgm:prSet/>
      <dgm:spPr/>
      <dgm:t>
        <a:bodyPr/>
        <a:lstStyle/>
        <a:p>
          <a:endParaRPr lang="en-US"/>
        </a:p>
      </dgm:t>
    </dgm:pt>
    <dgm:pt modelId="{7C89A56A-EAD8-4B9B-82CD-F23BF3AB7F1A}">
      <dgm:prSet/>
      <dgm:spPr/>
      <dgm:t>
        <a:bodyPr/>
        <a:lstStyle/>
        <a:p>
          <a:r>
            <a:rPr lang="en-GB" b="1" i="0"/>
            <a:t>GET INVOLVED, SHARE YOUR STORY </a:t>
          </a:r>
          <a:endParaRPr lang="en-US"/>
        </a:p>
      </dgm:t>
    </dgm:pt>
    <dgm:pt modelId="{993CAA99-6B60-4E30-B001-FB03AE77974E}" type="parTrans" cxnId="{DBA162FB-A0E1-4444-9AC1-539ACE00BD90}">
      <dgm:prSet/>
      <dgm:spPr/>
      <dgm:t>
        <a:bodyPr/>
        <a:lstStyle/>
        <a:p>
          <a:endParaRPr lang="en-US"/>
        </a:p>
      </dgm:t>
    </dgm:pt>
    <dgm:pt modelId="{5BC8134E-5A36-4819-8664-6B82241257D6}" type="sibTrans" cxnId="{DBA162FB-A0E1-4444-9AC1-539ACE00BD90}">
      <dgm:prSet/>
      <dgm:spPr/>
      <dgm:t>
        <a:bodyPr/>
        <a:lstStyle/>
        <a:p>
          <a:endParaRPr lang="en-US"/>
        </a:p>
      </dgm:t>
    </dgm:pt>
    <dgm:pt modelId="{524330B2-A471-46A8-AB7E-8B189680CE41}" type="pres">
      <dgm:prSet presAssocID="{FA20698D-A0BC-49A6-88EE-6DB193C18C8D}" presName="outerComposite" presStyleCnt="0">
        <dgm:presLayoutVars>
          <dgm:chMax val="5"/>
          <dgm:dir/>
          <dgm:resizeHandles val="exact"/>
        </dgm:presLayoutVars>
      </dgm:prSet>
      <dgm:spPr/>
    </dgm:pt>
    <dgm:pt modelId="{E1B77828-D778-4171-9592-4E97F1D29885}" type="pres">
      <dgm:prSet presAssocID="{FA20698D-A0BC-49A6-88EE-6DB193C18C8D}" presName="dummyMaxCanvas" presStyleCnt="0">
        <dgm:presLayoutVars/>
      </dgm:prSet>
      <dgm:spPr/>
    </dgm:pt>
    <dgm:pt modelId="{B68F13A2-6FB1-44BC-B84A-DB66EB056D00}" type="pres">
      <dgm:prSet presAssocID="{FA20698D-A0BC-49A6-88EE-6DB193C18C8D}" presName="FourNodes_1" presStyleLbl="node1" presStyleIdx="0" presStyleCnt="4">
        <dgm:presLayoutVars>
          <dgm:bulletEnabled val="1"/>
        </dgm:presLayoutVars>
      </dgm:prSet>
      <dgm:spPr/>
    </dgm:pt>
    <dgm:pt modelId="{FB909163-C146-491B-AF25-8C06A310C984}" type="pres">
      <dgm:prSet presAssocID="{FA20698D-A0BC-49A6-88EE-6DB193C18C8D}" presName="FourNodes_2" presStyleLbl="node1" presStyleIdx="1" presStyleCnt="4">
        <dgm:presLayoutVars>
          <dgm:bulletEnabled val="1"/>
        </dgm:presLayoutVars>
      </dgm:prSet>
      <dgm:spPr/>
    </dgm:pt>
    <dgm:pt modelId="{EDBDAAA0-1A30-4EAA-ABBC-A64A96FF58BA}" type="pres">
      <dgm:prSet presAssocID="{FA20698D-A0BC-49A6-88EE-6DB193C18C8D}" presName="FourNodes_3" presStyleLbl="node1" presStyleIdx="2" presStyleCnt="4">
        <dgm:presLayoutVars>
          <dgm:bulletEnabled val="1"/>
        </dgm:presLayoutVars>
      </dgm:prSet>
      <dgm:spPr/>
    </dgm:pt>
    <dgm:pt modelId="{E2186886-9F06-4036-876C-7A9AFBF7C731}" type="pres">
      <dgm:prSet presAssocID="{FA20698D-A0BC-49A6-88EE-6DB193C18C8D}" presName="FourNodes_4" presStyleLbl="node1" presStyleIdx="3" presStyleCnt="4">
        <dgm:presLayoutVars>
          <dgm:bulletEnabled val="1"/>
        </dgm:presLayoutVars>
      </dgm:prSet>
      <dgm:spPr/>
    </dgm:pt>
    <dgm:pt modelId="{78CEBB78-FA14-46F2-9FC1-EBF3304027DA}" type="pres">
      <dgm:prSet presAssocID="{FA20698D-A0BC-49A6-88EE-6DB193C18C8D}" presName="FourConn_1-2" presStyleLbl="fgAccFollowNode1" presStyleIdx="0" presStyleCnt="3">
        <dgm:presLayoutVars>
          <dgm:bulletEnabled val="1"/>
        </dgm:presLayoutVars>
      </dgm:prSet>
      <dgm:spPr/>
    </dgm:pt>
    <dgm:pt modelId="{6C6C0BA8-5DF3-4E77-BAB1-2F0C83CF58A3}" type="pres">
      <dgm:prSet presAssocID="{FA20698D-A0BC-49A6-88EE-6DB193C18C8D}" presName="FourConn_2-3" presStyleLbl="fgAccFollowNode1" presStyleIdx="1" presStyleCnt="3">
        <dgm:presLayoutVars>
          <dgm:bulletEnabled val="1"/>
        </dgm:presLayoutVars>
      </dgm:prSet>
      <dgm:spPr/>
    </dgm:pt>
    <dgm:pt modelId="{ECBB3B47-1429-44A3-B141-1BDF5C20A8EC}" type="pres">
      <dgm:prSet presAssocID="{FA20698D-A0BC-49A6-88EE-6DB193C18C8D}" presName="FourConn_3-4" presStyleLbl="fgAccFollowNode1" presStyleIdx="2" presStyleCnt="3">
        <dgm:presLayoutVars>
          <dgm:bulletEnabled val="1"/>
        </dgm:presLayoutVars>
      </dgm:prSet>
      <dgm:spPr/>
    </dgm:pt>
    <dgm:pt modelId="{1090A683-4CDC-4819-BB5B-0F83BFAF42B9}" type="pres">
      <dgm:prSet presAssocID="{FA20698D-A0BC-49A6-88EE-6DB193C18C8D}" presName="FourNodes_1_text" presStyleLbl="node1" presStyleIdx="3" presStyleCnt="4">
        <dgm:presLayoutVars>
          <dgm:bulletEnabled val="1"/>
        </dgm:presLayoutVars>
      </dgm:prSet>
      <dgm:spPr/>
    </dgm:pt>
    <dgm:pt modelId="{227D8B99-5307-437A-9334-0EC127CF14F3}" type="pres">
      <dgm:prSet presAssocID="{FA20698D-A0BC-49A6-88EE-6DB193C18C8D}" presName="FourNodes_2_text" presStyleLbl="node1" presStyleIdx="3" presStyleCnt="4">
        <dgm:presLayoutVars>
          <dgm:bulletEnabled val="1"/>
        </dgm:presLayoutVars>
      </dgm:prSet>
      <dgm:spPr/>
    </dgm:pt>
    <dgm:pt modelId="{4DB45200-EDFC-46FD-AAA7-7250BEAC3661}" type="pres">
      <dgm:prSet presAssocID="{FA20698D-A0BC-49A6-88EE-6DB193C18C8D}" presName="FourNodes_3_text" presStyleLbl="node1" presStyleIdx="3" presStyleCnt="4">
        <dgm:presLayoutVars>
          <dgm:bulletEnabled val="1"/>
        </dgm:presLayoutVars>
      </dgm:prSet>
      <dgm:spPr/>
    </dgm:pt>
    <dgm:pt modelId="{553BF930-5C64-4382-BCAA-2F5D00633FB8}" type="pres">
      <dgm:prSet presAssocID="{FA20698D-A0BC-49A6-88EE-6DB193C18C8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A7CF500-A601-4C3D-8791-A060F6B2F4C9}" type="presOf" srcId="{2A12FB01-6817-4C53-AAB7-3B458A9EB452}" destId="{227D8B99-5307-437A-9334-0EC127CF14F3}" srcOrd="1" destOrd="0" presId="urn:microsoft.com/office/officeart/2005/8/layout/vProcess5"/>
    <dgm:cxn modelId="{4454BD18-F1F7-45F4-AD1D-6404B5EC0212}" type="presOf" srcId="{FE3196D9-DD1F-47B9-A390-7EEC2D628E8C}" destId="{1090A683-4CDC-4819-BB5B-0F83BFAF42B9}" srcOrd="1" destOrd="0" presId="urn:microsoft.com/office/officeart/2005/8/layout/vProcess5"/>
    <dgm:cxn modelId="{A34D581A-A7F0-4DA8-9E26-31C8FA4BCEF1}" srcId="{FA20698D-A0BC-49A6-88EE-6DB193C18C8D}" destId="{A4326A0A-954C-4259-A7BE-16E07FBD4E4C}" srcOrd="2" destOrd="0" parTransId="{BB40E64F-AF57-46DE-AD0D-DA68902B74EE}" sibTransId="{C218E0E5-B35E-41AA-B994-90AF82C1FD0E}"/>
    <dgm:cxn modelId="{DE95F71C-8F85-4723-9EEC-46D39076CF46}" type="presOf" srcId="{7C89A56A-EAD8-4B9B-82CD-F23BF3AB7F1A}" destId="{553BF930-5C64-4382-BCAA-2F5D00633FB8}" srcOrd="1" destOrd="0" presId="urn:microsoft.com/office/officeart/2005/8/layout/vProcess5"/>
    <dgm:cxn modelId="{7C959233-0EBE-4765-8424-D332F6CC75C1}" type="presOf" srcId="{3830C1EA-43F2-46D8-87BA-62D70EABA6B6}" destId="{6C6C0BA8-5DF3-4E77-BAB1-2F0C83CF58A3}" srcOrd="0" destOrd="0" presId="urn:microsoft.com/office/officeart/2005/8/layout/vProcess5"/>
    <dgm:cxn modelId="{B994E73D-24B2-480D-ACD6-307F31D73587}" type="presOf" srcId="{A4326A0A-954C-4259-A7BE-16E07FBD4E4C}" destId="{EDBDAAA0-1A30-4EAA-ABBC-A64A96FF58BA}" srcOrd="0" destOrd="0" presId="urn:microsoft.com/office/officeart/2005/8/layout/vProcess5"/>
    <dgm:cxn modelId="{C61ADD3E-BBE0-4643-BD6F-10C19A943D1A}" srcId="{FA20698D-A0BC-49A6-88EE-6DB193C18C8D}" destId="{FE3196D9-DD1F-47B9-A390-7EEC2D628E8C}" srcOrd="0" destOrd="0" parTransId="{40597F4E-2AC0-4A09-8E35-EF9743198900}" sibTransId="{BE9A247A-B9E8-4848-87D1-304F67D9DAA3}"/>
    <dgm:cxn modelId="{AB21C45B-6138-49E2-B8C8-957168B5B05C}" srcId="{FA20698D-A0BC-49A6-88EE-6DB193C18C8D}" destId="{2A12FB01-6817-4C53-AAB7-3B458A9EB452}" srcOrd="1" destOrd="0" parTransId="{70B4D91B-F6D2-487D-A1DB-C964D74BAB78}" sibTransId="{3830C1EA-43F2-46D8-87BA-62D70EABA6B6}"/>
    <dgm:cxn modelId="{C241046A-0726-4C5E-947C-37714BCA58D1}" type="presOf" srcId="{FA20698D-A0BC-49A6-88EE-6DB193C18C8D}" destId="{524330B2-A471-46A8-AB7E-8B189680CE41}" srcOrd="0" destOrd="0" presId="urn:microsoft.com/office/officeart/2005/8/layout/vProcess5"/>
    <dgm:cxn modelId="{B90F126E-FF81-4D5E-81F3-91BA25801E13}" type="presOf" srcId="{C218E0E5-B35E-41AA-B994-90AF82C1FD0E}" destId="{ECBB3B47-1429-44A3-B141-1BDF5C20A8EC}" srcOrd="0" destOrd="0" presId="urn:microsoft.com/office/officeart/2005/8/layout/vProcess5"/>
    <dgm:cxn modelId="{DEF7CF74-014C-426F-B23E-18C95C9E300C}" type="presOf" srcId="{7C89A56A-EAD8-4B9B-82CD-F23BF3AB7F1A}" destId="{E2186886-9F06-4036-876C-7A9AFBF7C731}" srcOrd="0" destOrd="0" presId="urn:microsoft.com/office/officeart/2005/8/layout/vProcess5"/>
    <dgm:cxn modelId="{7FE0DB82-FF0E-455E-A3CE-283EAF683027}" type="presOf" srcId="{2A12FB01-6817-4C53-AAB7-3B458A9EB452}" destId="{FB909163-C146-491B-AF25-8C06A310C984}" srcOrd="0" destOrd="0" presId="urn:microsoft.com/office/officeart/2005/8/layout/vProcess5"/>
    <dgm:cxn modelId="{CCB71388-D622-4A37-93E3-4F9FB2C82A3D}" type="presOf" srcId="{BE9A247A-B9E8-4848-87D1-304F67D9DAA3}" destId="{78CEBB78-FA14-46F2-9FC1-EBF3304027DA}" srcOrd="0" destOrd="0" presId="urn:microsoft.com/office/officeart/2005/8/layout/vProcess5"/>
    <dgm:cxn modelId="{26C906BB-71CC-4B66-8C3F-382F927B5FA8}" type="presOf" srcId="{A4326A0A-954C-4259-A7BE-16E07FBD4E4C}" destId="{4DB45200-EDFC-46FD-AAA7-7250BEAC3661}" srcOrd="1" destOrd="0" presId="urn:microsoft.com/office/officeart/2005/8/layout/vProcess5"/>
    <dgm:cxn modelId="{DBA162FB-A0E1-4444-9AC1-539ACE00BD90}" srcId="{FA20698D-A0BC-49A6-88EE-6DB193C18C8D}" destId="{7C89A56A-EAD8-4B9B-82CD-F23BF3AB7F1A}" srcOrd="3" destOrd="0" parTransId="{993CAA99-6B60-4E30-B001-FB03AE77974E}" sibTransId="{5BC8134E-5A36-4819-8664-6B82241257D6}"/>
    <dgm:cxn modelId="{2011D8FD-3347-48DC-9D64-FA6EE2863EEB}" type="presOf" srcId="{FE3196D9-DD1F-47B9-A390-7EEC2D628E8C}" destId="{B68F13A2-6FB1-44BC-B84A-DB66EB056D00}" srcOrd="0" destOrd="0" presId="urn:microsoft.com/office/officeart/2005/8/layout/vProcess5"/>
    <dgm:cxn modelId="{D5F311DF-173E-4B93-B8A0-29C8D91C7A57}" type="presParOf" srcId="{524330B2-A471-46A8-AB7E-8B189680CE41}" destId="{E1B77828-D778-4171-9592-4E97F1D29885}" srcOrd="0" destOrd="0" presId="urn:microsoft.com/office/officeart/2005/8/layout/vProcess5"/>
    <dgm:cxn modelId="{647BA7AD-414F-4E87-8317-9501CC923003}" type="presParOf" srcId="{524330B2-A471-46A8-AB7E-8B189680CE41}" destId="{B68F13A2-6FB1-44BC-B84A-DB66EB056D00}" srcOrd="1" destOrd="0" presId="urn:microsoft.com/office/officeart/2005/8/layout/vProcess5"/>
    <dgm:cxn modelId="{F971CC08-7191-403E-8BFC-936D3BC82EB2}" type="presParOf" srcId="{524330B2-A471-46A8-AB7E-8B189680CE41}" destId="{FB909163-C146-491B-AF25-8C06A310C984}" srcOrd="2" destOrd="0" presId="urn:microsoft.com/office/officeart/2005/8/layout/vProcess5"/>
    <dgm:cxn modelId="{F523CF25-43F0-4072-A7BE-16BB51C4F4ED}" type="presParOf" srcId="{524330B2-A471-46A8-AB7E-8B189680CE41}" destId="{EDBDAAA0-1A30-4EAA-ABBC-A64A96FF58BA}" srcOrd="3" destOrd="0" presId="urn:microsoft.com/office/officeart/2005/8/layout/vProcess5"/>
    <dgm:cxn modelId="{4ED5921F-A75D-47BE-84AA-F8A6AE15BD3B}" type="presParOf" srcId="{524330B2-A471-46A8-AB7E-8B189680CE41}" destId="{E2186886-9F06-4036-876C-7A9AFBF7C731}" srcOrd="4" destOrd="0" presId="urn:microsoft.com/office/officeart/2005/8/layout/vProcess5"/>
    <dgm:cxn modelId="{3705FA55-05FE-408A-9895-A0670D1A697A}" type="presParOf" srcId="{524330B2-A471-46A8-AB7E-8B189680CE41}" destId="{78CEBB78-FA14-46F2-9FC1-EBF3304027DA}" srcOrd="5" destOrd="0" presId="urn:microsoft.com/office/officeart/2005/8/layout/vProcess5"/>
    <dgm:cxn modelId="{6AD754BC-585F-4A40-8564-944ACF7E8404}" type="presParOf" srcId="{524330B2-A471-46A8-AB7E-8B189680CE41}" destId="{6C6C0BA8-5DF3-4E77-BAB1-2F0C83CF58A3}" srcOrd="6" destOrd="0" presId="urn:microsoft.com/office/officeart/2005/8/layout/vProcess5"/>
    <dgm:cxn modelId="{BBEB7174-6BB3-4680-A9C9-D13B58BE1F62}" type="presParOf" srcId="{524330B2-A471-46A8-AB7E-8B189680CE41}" destId="{ECBB3B47-1429-44A3-B141-1BDF5C20A8EC}" srcOrd="7" destOrd="0" presId="urn:microsoft.com/office/officeart/2005/8/layout/vProcess5"/>
    <dgm:cxn modelId="{6CEF35AE-BB84-4584-9229-7846376FE5E8}" type="presParOf" srcId="{524330B2-A471-46A8-AB7E-8B189680CE41}" destId="{1090A683-4CDC-4819-BB5B-0F83BFAF42B9}" srcOrd="8" destOrd="0" presId="urn:microsoft.com/office/officeart/2005/8/layout/vProcess5"/>
    <dgm:cxn modelId="{B02189D2-3AF0-4B2E-A646-86B54686433B}" type="presParOf" srcId="{524330B2-A471-46A8-AB7E-8B189680CE41}" destId="{227D8B99-5307-437A-9334-0EC127CF14F3}" srcOrd="9" destOrd="0" presId="urn:microsoft.com/office/officeart/2005/8/layout/vProcess5"/>
    <dgm:cxn modelId="{FF2D678A-44B3-4D97-B6D8-E1B93E8A4154}" type="presParOf" srcId="{524330B2-A471-46A8-AB7E-8B189680CE41}" destId="{4DB45200-EDFC-46FD-AAA7-7250BEAC3661}" srcOrd="10" destOrd="0" presId="urn:microsoft.com/office/officeart/2005/8/layout/vProcess5"/>
    <dgm:cxn modelId="{86D9449A-96F2-43EA-B23D-560EBDBC4D47}" type="presParOf" srcId="{524330B2-A471-46A8-AB7E-8B189680CE41}" destId="{553BF930-5C64-4382-BCAA-2F5D00633FB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8644EE-CCF2-48C2-9E50-637BB53C948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E833E1-7601-47E2-A10B-6E2EB24C6B0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solidFill>
                <a:schemeClr val="accent1">
                  <a:lumMod val="75000"/>
                </a:schemeClr>
              </a:solidFill>
            </a:rPr>
            <a:t>email address:- </a:t>
          </a:r>
          <a:r>
            <a:rPr lang="en-GB"/>
            <a:t>endometriosisawarenessnorth@gmail.com</a:t>
          </a:r>
          <a:endParaRPr lang="en-US"/>
        </a:p>
      </dgm:t>
    </dgm:pt>
    <dgm:pt modelId="{32351308-5434-4EE9-9965-78B8473B2FAC}" type="parTrans" cxnId="{44F36939-E856-45EA-88AF-5606239705ED}">
      <dgm:prSet/>
      <dgm:spPr/>
      <dgm:t>
        <a:bodyPr/>
        <a:lstStyle/>
        <a:p>
          <a:endParaRPr lang="en-US"/>
        </a:p>
      </dgm:t>
    </dgm:pt>
    <dgm:pt modelId="{173EFAC4-80F9-494D-B22A-CA2B71CBF88D}" type="sibTrans" cxnId="{44F36939-E856-45EA-88AF-5606239705ED}">
      <dgm:prSet/>
      <dgm:spPr/>
      <dgm:t>
        <a:bodyPr/>
        <a:lstStyle/>
        <a:p>
          <a:endParaRPr lang="en-US"/>
        </a:p>
      </dgm:t>
    </dgm:pt>
    <dgm:pt modelId="{FAA32B1A-0F06-40AD-9306-D70837026BB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solidFill>
                <a:schemeClr val="accent1">
                  <a:lumMod val="75000"/>
                </a:schemeClr>
              </a:solidFill>
            </a:rPr>
            <a:t>Twitter/ X :- </a:t>
          </a:r>
          <a:r>
            <a:rPr lang="en-GB"/>
            <a:t>@DrAnitaEndo</a:t>
          </a:r>
          <a:endParaRPr lang="en-US"/>
        </a:p>
      </dgm:t>
    </dgm:pt>
    <dgm:pt modelId="{0E3D1F7C-9F5E-4B6A-B46E-27B294A19F3D}" type="parTrans" cxnId="{ADEB67C2-611D-41FD-8D78-A925DB81A60B}">
      <dgm:prSet/>
      <dgm:spPr/>
      <dgm:t>
        <a:bodyPr/>
        <a:lstStyle/>
        <a:p>
          <a:endParaRPr lang="en-US"/>
        </a:p>
      </dgm:t>
    </dgm:pt>
    <dgm:pt modelId="{7793990F-6B4F-4843-B356-0421BFB5AD0D}" type="sibTrans" cxnId="{ADEB67C2-611D-41FD-8D78-A925DB81A60B}">
      <dgm:prSet/>
      <dgm:spPr/>
      <dgm:t>
        <a:bodyPr/>
        <a:lstStyle/>
        <a:p>
          <a:endParaRPr lang="en-US"/>
        </a:p>
      </dgm:t>
    </dgm:pt>
    <dgm:pt modelId="{D314F240-D104-4D99-8918-7FB2A654EEB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solidFill>
                <a:schemeClr val="accent1">
                  <a:lumMod val="75000"/>
                </a:schemeClr>
              </a:solidFill>
            </a:rPr>
            <a:t>Web:- </a:t>
          </a:r>
          <a:r>
            <a:rPr lang="en-GB"/>
            <a:t>www.endometriosisawarenessnorth.com</a:t>
          </a:r>
          <a:endParaRPr lang="en-US"/>
        </a:p>
      </dgm:t>
    </dgm:pt>
    <dgm:pt modelId="{6082DB26-F56D-4B09-9D62-DCD153EA06F3}" type="parTrans" cxnId="{E847F4A9-7DFE-4A4E-AA93-7330C5CA31EF}">
      <dgm:prSet/>
      <dgm:spPr/>
      <dgm:t>
        <a:bodyPr/>
        <a:lstStyle/>
        <a:p>
          <a:endParaRPr lang="en-US"/>
        </a:p>
      </dgm:t>
    </dgm:pt>
    <dgm:pt modelId="{3548074B-BA12-4EB3-AC47-98758A5F1804}" type="sibTrans" cxnId="{E847F4A9-7DFE-4A4E-AA93-7330C5CA31EF}">
      <dgm:prSet/>
      <dgm:spPr/>
      <dgm:t>
        <a:bodyPr/>
        <a:lstStyle/>
        <a:p>
          <a:endParaRPr lang="en-US"/>
        </a:p>
      </dgm:t>
    </dgm:pt>
    <dgm:pt modelId="{B4B8699A-0BC8-4422-BF5C-79E93CA016B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solidFill>
                <a:schemeClr val="accent1">
                  <a:lumMod val="75000"/>
                </a:schemeClr>
              </a:solidFill>
            </a:rPr>
            <a:t>Facebook:- </a:t>
          </a:r>
          <a:r>
            <a:rPr lang="en-GB"/>
            <a:t>Endometriosis Awareness North</a:t>
          </a:r>
          <a:endParaRPr lang="en-US"/>
        </a:p>
      </dgm:t>
    </dgm:pt>
    <dgm:pt modelId="{382B9EB8-363D-4EA2-AFE4-7C7E203778B1}" type="parTrans" cxnId="{4AE03B2D-48CD-4399-A0D8-439597896B2B}">
      <dgm:prSet/>
      <dgm:spPr/>
      <dgm:t>
        <a:bodyPr/>
        <a:lstStyle/>
        <a:p>
          <a:endParaRPr lang="en-US"/>
        </a:p>
      </dgm:t>
    </dgm:pt>
    <dgm:pt modelId="{A929339A-9579-42CA-B720-5743C5AA5185}" type="sibTrans" cxnId="{4AE03B2D-48CD-4399-A0D8-439597896B2B}">
      <dgm:prSet/>
      <dgm:spPr/>
      <dgm:t>
        <a:bodyPr/>
        <a:lstStyle/>
        <a:p>
          <a:endParaRPr lang="en-US"/>
        </a:p>
      </dgm:t>
    </dgm:pt>
    <dgm:pt modelId="{1CEBBEA9-E461-467B-88A7-C5D82425C738}" type="pres">
      <dgm:prSet presAssocID="{C58644EE-CCF2-48C2-9E50-637BB53C9484}" presName="root" presStyleCnt="0">
        <dgm:presLayoutVars>
          <dgm:dir/>
          <dgm:resizeHandles val="exact"/>
        </dgm:presLayoutVars>
      </dgm:prSet>
      <dgm:spPr/>
    </dgm:pt>
    <dgm:pt modelId="{70F786AB-8A1A-4CE4-B475-51D02CC73132}" type="pres">
      <dgm:prSet presAssocID="{D0E833E1-7601-47E2-A10B-6E2EB24C6B09}" presName="compNode" presStyleCnt="0"/>
      <dgm:spPr/>
    </dgm:pt>
    <dgm:pt modelId="{92F1977F-B260-4C7C-9184-0DC573DB212D}" type="pres">
      <dgm:prSet presAssocID="{D0E833E1-7601-47E2-A10B-6E2EB24C6B09}" presName="bgRect" presStyleLbl="bgShp" presStyleIdx="0" presStyleCnt="4" custLinFactY="-67133" custLinFactNeighborX="807" custLinFactNeighborY="-100000"/>
      <dgm:spPr/>
    </dgm:pt>
    <dgm:pt modelId="{A21A9704-38CA-453D-938A-135231282591}" type="pres">
      <dgm:prSet presAssocID="{D0E833E1-7601-47E2-A10B-6E2EB24C6B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4EF3685-E535-499A-A3D1-783BEBB7CD09}" type="pres">
      <dgm:prSet presAssocID="{D0E833E1-7601-47E2-A10B-6E2EB24C6B09}" presName="spaceRect" presStyleCnt="0"/>
      <dgm:spPr/>
    </dgm:pt>
    <dgm:pt modelId="{EB44A29B-6B77-498C-A3E6-C43CBF7444B6}" type="pres">
      <dgm:prSet presAssocID="{D0E833E1-7601-47E2-A10B-6E2EB24C6B09}" presName="parTx" presStyleLbl="revTx" presStyleIdx="0" presStyleCnt="4">
        <dgm:presLayoutVars>
          <dgm:chMax val="0"/>
          <dgm:chPref val="0"/>
        </dgm:presLayoutVars>
      </dgm:prSet>
      <dgm:spPr/>
    </dgm:pt>
    <dgm:pt modelId="{C108AC3E-BB52-495B-B0C7-DFF0743D8163}" type="pres">
      <dgm:prSet presAssocID="{173EFAC4-80F9-494D-B22A-CA2B71CBF88D}" presName="sibTrans" presStyleCnt="0"/>
      <dgm:spPr/>
    </dgm:pt>
    <dgm:pt modelId="{70D9693C-93E7-45E4-8DF1-FBF43D0BA311}" type="pres">
      <dgm:prSet presAssocID="{FAA32B1A-0F06-40AD-9306-D70837026BB9}" presName="compNode" presStyleCnt="0"/>
      <dgm:spPr/>
    </dgm:pt>
    <dgm:pt modelId="{A6011003-F984-416B-A7C4-FF03841F5926}" type="pres">
      <dgm:prSet presAssocID="{FAA32B1A-0F06-40AD-9306-D70837026BB9}" presName="bgRect" presStyleLbl="bgShp" presStyleIdx="1" presStyleCnt="4"/>
      <dgm:spPr/>
    </dgm:pt>
    <dgm:pt modelId="{882B75A3-D097-4AB2-951A-19DB621A21FE}" type="pres">
      <dgm:prSet presAssocID="{FAA32B1A-0F06-40AD-9306-D70837026BB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23FF11C4-71BB-4CEB-BB9E-9D0BF9CE4D6D}" type="pres">
      <dgm:prSet presAssocID="{FAA32B1A-0F06-40AD-9306-D70837026BB9}" presName="spaceRect" presStyleCnt="0"/>
      <dgm:spPr/>
    </dgm:pt>
    <dgm:pt modelId="{C0807635-4599-4AD7-8FFA-8926CA1EF56C}" type="pres">
      <dgm:prSet presAssocID="{FAA32B1A-0F06-40AD-9306-D70837026BB9}" presName="parTx" presStyleLbl="revTx" presStyleIdx="1" presStyleCnt="4">
        <dgm:presLayoutVars>
          <dgm:chMax val="0"/>
          <dgm:chPref val="0"/>
        </dgm:presLayoutVars>
      </dgm:prSet>
      <dgm:spPr/>
    </dgm:pt>
    <dgm:pt modelId="{F740303C-2DFA-4A98-8129-858DA429B9B6}" type="pres">
      <dgm:prSet presAssocID="{7793990F-6B4F-4843-B356-0421BFB5AD0D}" presName="sibTrans" presStyleCnt="0"/>
      <dgm:spPr/>
    </dgm:pt>
    <dgm:pt modelId="{623D7696-A9B4-4827-87CA-027C88D629E4}" type="pres">
      <dgm:prSet presAssocID="{D314F240-D104-4D99-8918-7FB2A654EEB3}" presName="compNode" presStyleCnt="0"/>
      <dgm:spPr/>
    </dgm:pt>
    <dgm:pt modelId="{7F5BB48E-CE25-4901-90C2-BD958DB11F3E}" type="pres">
      <dgm:prSet presAssocID="{D314F240-D104-4D99-8918-7FB2A654EEB3}" presName="bgRect" presStyleLbl="bgShp" presStyleIdx="2" presStyleCnt="4"/>
      <dgm:spPr/>
    </dgm:pt>
    <dgm:pt modelId="{45932184-A1E3-4EA0-BE8A-D104AEFB2F96}" type="pres">
      <dgm:prSet presAssocID="{D314F240-D104-4D99-8918-7FB2A654EE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6B8B3C8-E156-4639-8C35-CD153F5676DF}" type="pres">
      <dgm:prSet presAssocID="{D314F240-D104-4D99-8918-7FB2A654EEB3}" presName="spaceRect" presStyleCnt="0"/>
      <dgm:spPr/>
    </dgm:pt>
    <dgm:pt modelId="{27A6FBDE-71F7-47A3-9BAF-9B440B848EEE}" type="pres">
      <dgm:prSet presAssocID="{D314F240-D104-4D99-8918-7FB2A654EEB3}" presName="parTx" presStyleLbl="revTx" presStyleIdx="2" presStyleCnt="4">
        <dgm:presLayoutVars>
          <dgm:chMax val="0"/>
          <dgm:chPref val="0"/>
        </dgm:presLayoutVars>
      </dgm:prSet>
      <dgm:spPr/>
    </dgm:pt>
    <dgm:pt modelId="{546316D5-38D2-4886-8B5C-286C4BFED531}" type="pres">
      <dgm:prSet presAssocID="{3548074B-BA12-4EB3-AC47-98758A5F1804}" presName="sibTrans" presStyleCnt="0"/>
      <dgm:spPr/>
    </dgm:pt>
    <dgm:pt modelId="{5CC8D3CD-5F3B-4E4A-BEDF-8CD34613374C}" type="pres">
      <dgm:prSet presAssocID="{B4B8699A-0BC8-4422-BF5C-79E93CA016B2}" presName="compNode" presStyleCnt="0"/>
      <dgm:spPr/>
    </dgm:pt>
    <dgm:pt modelId="{7C5375E6-86C2-4419-B095-45711BB6914B}" type="pres">
      <dgm:prSet presAssocID="{B4B8699A-0BC8-4422-BF5C-79E93CA016B2}" presName="bgRect" presStyleLbl="bgShp" presStyleIdx="3" presStyleCnt="4"/>
      <dgm:spPr/>
    </dgm:pt>
    <dgm:pt modelId="{843738E2-0EC3-4E03-811B-D6DDD84A26AC}" type="pres">
      <dgm:prSet presAssocID="{B4B8699A-0BC8-4422-BF5C-79E93CA016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A238766C-1869-4864-A66E-D563D9EAD8AA}" type="pres">
      <dgm:prSet presAssocID="{B4B8699A-0BC8-4422-BF5C-79E93CA016B2}" presName="spaceRect" presStyleCnt="0"/>
      <dgm:spPr/>
    </dgm:pt>
    <dgm:pt modelId="{01C5411B-B9B1-45FE-8CDE-E35ECCF3965D}" type="pres">
      <dgm:prSet presAssocID="{B4B8699A-0BC8-4422-BF5C-79E93CA016B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7A11A1A-3C65-4A39-B682-E6F317709483}" type="presOf" srcId="{C58644EE-CCF2-48C2-9E50-637BB53C9484}" destId="{1CEBBEA9-E461-467B-88A7-C5D82425C738}" srcOrd="0" destOrd="0" presId="urn:microsoft.com/office/officeart/2018/2/layout/IconVerticalSolidList"/>
    <dgm:cxn modelId="{4AE03B2D-48CD-4399-A0D8-439597896B2B}" srcId="{C58644EE-CCF2-48C2-9E50-637BB53C9484}" destId="{B4B8699A-0BC8-4422-BF5C-79E93CA016B2}" srcOrd="3" destOrd="0" parTransId="{382B9EB8-363D-4EA2-AFE4-7C7E203778B1}" sibTransId="{A929339A-9579-42CA-B720-5743C5AA5185}"/>
    <dgm:cxn modelId="{F5743C39-694D-4DD6-B961-6B5ABE482021}" type="presOf" srcId="{D314F240-D104-4D99-8918-7FB2A654EEB3}" destId="{27A6FBDE-71F7-47A3-9BAF-9B440B848EEE}" srcOrd="0" destOrd="0" presId="urn:microsoft.com/office/officeart/2018/2/layout/IconVerticalSolidList"/>
    <dgm:cxn modelId="{44F36939-E856-45EA-88AF-5606239705ED}" srcId="{C58644EE-CCF2-48C2-9E50-637BB53C9484}" destId="{D0E833E1-7601-47E2-A10B-6E2EB24C6B09}" srcOrd="0" destOrd="0" parTransId="{32351308-5434-4EE9-9965-78B8473B2FAC}" sibTransId="{173EFAC4-80F9-494D-B22A-CA2B71CBF88D}"/>
    <dgm:cxn modelId="{4C8DF97E-6864-4F25-804E-BB2F80939E32}" type="presOf" srcId="{FAA32B1A-0F06-40AD-9306-D70837026BB9}" destId="{C0807635-4599-4AD7-8FFA-8926CA1EF56C}" srcOrd="0" destOrd="0" presId="urn:microsoft.com/office/officeart/2018/2/layout/IconVerticalSolidList"/>
    <dgm:cxn modelId="{E847F4A9-7DFE-4A4E-AA93-7330C5CA31EF}" srcId="{C58644EE-CCF2-48C2-9E50-637BB53C9484}" destId="{D314F240-D104-4D99-8918-7FB2A654EEB3}" srcOrd="2" destOrd="0" parTransId="{6082DB26-F56D-4B09-9D62-DCD153EA06F3}" sibTransId="{3548074B-BA12-4EB3-AC47-98758A5F1804}"/>
    <dgm:cxn modelId="{7DB340AF-E7D4-4F80-BB98-9A6AE6F7B569}" type="presOf" srcId="{D0E833E1-7601-47E2-A10B-6E2EB24C6B09}" destId="{EB44A29B-6B77-498C-A3E6-C43CBF7444B6}" srcOrd="0" destOrd="0" presId="urn:microsoft.com/office/officeart/2018/2/layout/IconVerticalSolidList"/>
    <dgm:cxn modelId="{69DE43B6-6598-4171-92BE-41C72B33B165}" type="presOf" srcId="{B4B8699A-0BC8-4422-BF5C-79E93CA016B2}" destId="{01C5411B-B9B1-45FE-8CDE-E35ECCF3965D}" srcOrd="0" destOrd="0" presId="urn:microsoft.com/office/officeart/2018/2/layout/IconVerticalSolidList"/>
    <dgm:cxn modelId="{ADEB67C2-611D-41FD-8D78-A925DB81A60B}" srcId="{C58644EE-CCF2-48C2-9E50-637BB53C9484}" destId="{FAA32B1A-0F06-40AD-9306-D70837026BB9}" srcOrd="1" destOrd="0" parTransId="{0E3D1F7C-9F5E-4B6A-B46E-27B294A19F3D}" sibTransId="{7793990F-6B4F-4843-B356-0421BFB5AD0D}"/>
    <dgm:cxn modelId="{3CB386C1-95F0-45A3-A133-CED15222C48D}" type="presParOf" srcId="{1CEBBEA9-E461-467B-88A7-C5D82425C738}" destId="{70F786AB-8A1A-4CE4-B475-51D02CC73132}" srcOrd="0" destOrd="0" presId="urn:microsoft.com/office/officeart/2018/2/layout/IconVerticalSolidList"/>
    <dgm:cxn modelId="{4B6F1574-E266-46E9-BE51-288AFD0D9C0D}" type="presParOf" srcId="{70F786AB-8A1A-4CE4-B475-51D02CC73132}" destId="{92F1977F-B260-4C7C-9184-0DC573DB212D}" srcOrd="0" destOrd="0" presId="urn:microsoft.com/office/officeart/2018/2/layout/IconVerticalSolidList"/>
    <dgm:cxn modelId="{91DAFB2F-8FB8-4C8B-AFE2-48CE36E3D453}" type="presParOf" srcId="{70F786AB-8A1A-4CE4-B475-51D02CC73132}" destId="{A21A9704-38CA-453D-938A-135231282591}" srcOrd="1" destOrd="0" presId="urn:microsoft.com/office/officeart/2018/2/layout/IconVerticalSolidList"/>
    <dgm:cxn modelId="{DF0973DC-66EC-40DD-8CA3-92C8BB9009DB}" type="presParOf" srcId="{70F786AB-8A1A-4CE4-B475-51D02CC73132}" destId="{84EF3685-E535-499A-A3D1-783BEBB7CD09}" srcOrd="2" destOrd="0" presId="urn:microsoft.com/office/officeart/2018/2/layout/IconVerticalSolidList"/>
    <dgm:cxn modelId="{237E1EAB-15F8-4B67-8C1A-2934B5DC309E}" type="presParOf" srcId="{70F786AB-8A1A-4CE4-B475-51D02CC73132}" destId="{EB44A29B-6B77-498C-A3E6-C43CBF7444B6}" srcOrd="3" destOrd="0" presId="urn:microsoft.com/office/officeart/2018/2/layout/IconVerticalSolidList"/>
    <dgm:cxn modelId="{49E4D385-50EA-414A-AD18-E5ACC80AF350}" type="presParOf" srcId="{1CEBBEA9-E461-467B-88A7-C5D82425C738}" destId="{C108AC3E-BB52-495B-B0C7-DFF0743D8163}" srcOrd="1" destOrd="0" presId="urn:microsoft.com/office/officeart/2018/2/layout/IconVerticalSolidList"/>
    <dgm:cxn modelId="{C6AC9104-5C5A-4AB1-93B4-C4DD0C744481}" type="presParOf" srcId="{1CEBBEA9-E461-467B-88A7-C5D82425C738}" destId="{70D9693C-93E7-45E4-8DF1-FBF43D0BA311}" srcOrd="2" destOrd="0" presId="urn:microsoft.com/office/officeart/2018/2/layout/IconVerticalSolidList"/>
    <dgm:cxn modelId="{468F070A-99E7-476C-9096-D3393110A5D5}" type="presParOf" srcId="{70D9693C-93E7-45E4-8DF1-FBF43D0BA311}" destId="{A6011003-F984-416B-A7C4-FF03841F5926}" srcOrd="0" destOrd="0" presId="urn:microsoft.com/office/officeart/2018/2/layout/IconVerticalSolidList"/>
    <dgm:cxn modelId="{6CAB263C-22FD-48A0-95F4-1D5675F167B9}" type="presParOf" srcId="{70D9693C-93E7-45E4-8DF1-FBF43D0BA311}" destId="{882B75A3-D097-4AB2-951A-19DB621A21FE}" srcOrd="1" destOrd="0" presId="urn:microsoft.com/office/officeart/2018/2/layout/IconVerticalSolidList"/>
    <dgm:cxn modelId="{6B708354-9BA0-48DD-94C2-D8A31F4EB696}" type="presParOf" srcId="{70D9693C-93E7-45E4-8DF1-FBF43D0BA311}" destId="{23FF11C4-71BB-4CEB-BB9E-9D0BF9CE4D6D}" srcOrd="2" destOrd="0" presId="urn:microsoft.com/office/officeart/2018/2/layout/IconVerticalSolidList"/>
    <dgm:cxn modelId="{EA128DDD-2F74-4854-8AE5-2719DAA28A1C}" type="presParOf" srcId="{70D9693C-93E7-45E4-8DF1-FBF43D0BA311}" destId="{C0807635-4599-4AD7-8FFA-8926CA1EF56C}" srcOrd="3" destOrd="0" presId="urn:microsoft.com/office/officeart/2018/2/layout/IconVerticalSolidList"/>
    <dgm:cxn modelId="{41FA6505-74FF-4AAB-988C-4AC9ED1C8558}" type="presParOf" srcId="{1CEBBEA9-E461-467B-88A7-C5D82425C738}" destId="{F740303C-2DFA-4A98-8129-858DA429B9B6}" srcOrd="3" destOrd="0" presId="urn:microsoft.com/office/officeart/2018/2/layout/IconVerticalSolidList"/>
    <dgm:cxn modelId="{66FEBE3C-C5DB-40F9-A196-43A1E9273539}" type="presParOf" srcId="{1CEBBEA9-E461-467B-88A7-C5D82425C738}" destId="{623D7696-A9B4-4827-87CA-027C88D629E4}" srcOrd="4" destOrd="0" presId="urn:microsoft.com/office/officeart/2018/2/layout/IconVerticalSolidList"/>
    <dgm:cxn modelId="{8692E3B3-5587-4042-878B-474E42FBEC39}" type="presParOf" srcId="{623D7696-A9B4-4827-87CA-027C88D629E4}" destId="{7F5BB48E-CE25-4901-90C2-BD958DB11F3E}" srcOrd="0" destOrd="0" presId="urn:microsoft.com/office/officeart/2018/2/layout/IconVerticalSolidList"/>
    <dgm:cxn modelId="{0B13CE78-F2DE-43FD-A8A2-DA24BE40DB62}" type="presParOf" srcId="{623D7696-A9B4-4827-87CA-027C88D629E4}" destId="{45932184-A1E3-4EA0-BE8A-D104AEFB2F96}" srcOrd="1" destOrd="0" presId="urn:microsoft.com/office/officeart/2018/2/layout/IconVerticalSolidList"/>
    <dgm:cxn modelId="{83CE69FE-A165-427B-87DA-72719BC8DBA5}" type="presParOf" srcId="{623D7696-A9B4-4827-87CA-027C88D629E4}" destId="{26B8B3C8-E156-4639-8C35-CD153F5676DF}" srcOrd="2" destOrd="0" presId="urn:microsoft.com/office/officeart/2018/2/layout/IconVerticalSolidList"/>
    <dgm:cxn modelId="{4946B883-636E-46D6-91CB-C7FC2AD0E200}" type="presParOf" srcId="{623D7696-A9B4-4827-87CA-027C88D629E4}" destId="{27A6FBDE-71F7-47A3-9BAF-9B440B848EEE}" srcOrd="3" destOrd="0" presId="urn:microsoft.com/office/officeart/2018/2/layout/IconVerticalSolidList"/>
    <dgm:cxn modelId="{71C59492-8023-47AF-9E19-16FE343FD27E}" type="presParOf" srcId="{1CEBBEA9-E461-467B-88A7-C5D82425C738}" destId="{546316D5-38D2-4886-8B5C-286C4BFED531}" srcOrd="5" destOrd="0" presId="urn:microsoft.com/office/officeart/2018/2/layout/IconVerticalSolidList"/>
    <dgm:cxn modelId="{5269AD6A-CADB-4188-9441-422471765B63}" type="presParOf" srcId="{1CEBBEA9-E461-467B-88A7-C5D82425C738}" destId="{5CC8D3CD-5F3B-4E4A-BEDF-8CD34613374C}" srcOrd="6" destOrd="0" presId="urn:microsoft.com/office/officeart/2018/2/layout/IconVerticalSolidList"/>
    <dgm:cxn modelId="{4C7BC74D-DA8C-42CF-BCA3-7B4A499FA35C}" type="presParOf" srcId="{5CC8D3CD-5F3B-4E4A-BEDF-8CD34613374C}" destId="{7C5375E6-86C2-4419-B095-45711BB6914B}" srcOrd="0" destOrd="0" presId="urn:microsoft.com/office/officeart/2018/2/layout/IconVerticalSolidList"/>
    <dgm:cxn modelId="{A37D0EE8-3015-4276-9336-84AA9551F0E1}" type="presParOf" srcId="{5CC8D3CD-5F3B-4E4A-BEDF-8CD34613374C}" destId="{843738E2-0EC3-4E03-811B-D6DDD84A26AC}" srcOrd="1" destOrd="0" presId="urn:microsoft.com/office/officeart/2018/2/layout/IconVerticalSolidList"/>
    <dgm:cxn modelId="{6B959FD9-3184-4150-82A5-89B6714959C1}" type="presParOf" srcId="{5CC8D3CD-5F3B-4E4A-BEDF-8CD34613374C}" destId="{A238766C-1869-4864-A66E-D563D9EAD8AA}" srcOrd="2" destOrd="0" presId="urn:microsoft.com/office/officeart/2018/2/layout/IconVerticalSolidList"/>
    <dgm:cxn modelId="{541AB109-4D63-4B4D-96DB-C492B81758F4}" type="presParOf" srcId="{5CC8D3CD-5F3B-4E4A-BEDF-8CD34613374C}" destId="{01C5411B-B9B1-45FE-8CDE-E35ECCF396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F13A2-6FB1-44BC-B84A-DB66EB056D00}">
      <dsp:nvSpPr>
        <dsp:cNvPr id="0" name=""/>
        <dsp:cNvSpPr/>
      </dsp:nvSpPr>
      <dsp:spPr>
        <a:xfrm>
          <a:off x="0" y="0"/>
          <a:ext cx="6692000" cy="8098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AWARENESS, </a:t>
          </a:r>
          <a:endParaRPr lang="en-US" sz="2500" kern="1200"/>
        </a:p>
      </dsp:txBody>
      <dsp:txXfrm>
        <a:off x="23721" y="23721"/>
        <a:ext cx="5749637" cy="762441"/>
      </dsp:txXfrm>
    </dsp:sp>
    <dsp:sp modelId="{FB909163-C146-491B-AF25-8C06A310C984}">
      <dsp:nvSpPr>
        <dsp:cNvPr id="0" name=""/>
        <dsp:cNvSpPr/>
      </dsp:nvSpPr>
      <dsp:spPr>
        <a:xfrm>
          <a:off x="560455" y="957134"/>
          <a:ext cx="6692000" cy="809883"/>
        </a:xfrm>
        <a:prstGeom prst="roundRect">
          <a:avLst>
            <a:gd name="adj" fmla="val 10000"/>
          </a:avLst>
        </a:prstGeom>
        <a:solidFill>
          <a:schemeClr val="accent2">
            <a:hueOff val="-988095"/>
            <a:satOff val="4733"/>
            <a:lumOff val="437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EDUCATION,</a:t>
          </a:r>
          <a:endParaRPr lang="en-US" sz="2500" kern="1200"/>
        </a:p>
      </dsp:txBody>
      <dsp:txXfrm>
        <a:off x="584176" y="980855"/>
        <a:ext cx="5557678" cy="762441"/>
      </dsp:txXfrm>
    </dsp:sp>
    <dsp:sp modelId="{EDBDAAA0-1A30-4EAA-ABBC-A64A96FF58BA}">
      <dsp:nvSpPr>
        <dsp:cNvPr id="0" name=""/>
        <dsp:cNvSpPr/>
      </dsp:nvSpPr>
      <dsp:spPr>
        <a:xfrm>
          <a:off x="1112544" y="1914269"/>
          <a:ext cx="6692000" cy="809883"/>
        </a:xfrm>
        <a:prstGeom prst="roundRect">
          <a:avLst>
            <a:gd name="adj" fmla="val 10000"/>
          </a:avLst>
        </a:prstGeom>
        <a:solidFill>
          <a:schemeClr val="accent2">
            <a:hueOff val="-1976191"/>
            <a:satOff val="9467"/>
            <a:lumOff val="87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EARLY INTERVENTION AND RESEARCH. </a:t>
          </a:r>
          <a:endParaRPr lang="en-US" sz="2500" kern="1200"/>
        </a:p>
      </dsp:txBody>
      <dsp:txXfrm>
        <a:off x="1136265" y="1937990"/>
        <a:ext cx="5566043" cy="762441"/>
      </dsp:txXfrm>
    </dsp:sp>
    <dsp:sp modelId="{E2186886-9F06-4036-876C-7A9AFBF7C731}">
      <dsp:nvSpPr>
        <dsp:cNvPr id="0" name=""/>
        <dsp:cNvSpPr/>
      </dsp:nvSpPr>
      <dsp:spPr>
        <a:xfrm>
          <a:off x="1672999" y="2871403"/>
          <a:ext cx="6692000" cy="809883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i="0" kern="1200"/>
            <a:t>GET INVOLVED, SHARE YOUR STORY </a:t>
          </a:r>
          <a:endParaRPr lang="en-US" sz="2500" kern="1200"/>
        </a:p>
      </dsp:txBody>
      <dsp:txXfrm>
        <a:off x="1696720" y="2895124"/>
        <a:ext cx="5557678" cy="762441"/>
      </dsp:txXfrm>
    </dsp:sp>
    <dsp:sp modelId="{78CEBB78-FA14-46F2-9FC1-EBF3304027DA}">
      <dsp:nvSpPr>
        <dsp:cNvPr id="0" name=""/>
        <dsp:cNvSpPr/>
      </dsp:nvSpPr>
      <dsp:spPr>
        <a:xfrm>
          <a:off x="6165575" y="620296"/>
          <a:ext cx="526424" cy="5264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284020" y="620296"/>
        <a:ext cx="289534" cy="396134"/>
      </dsp:txXfrm>
    </dsp:sp>
    <dsp:sp modelId="{6C6C0BA8-5DF3-4E77-BAB1-2F0C83CF58A3}">
      <dsp:nvSpPr>
        <dsp:cNvPr id="0" name=""/>
        <dsp:cNvSpPr/>
      </dsp:nvSpPr>
      <dsp:spPr>
        <a:xfrm>
          <a:off x="6726030" y="1577431"/>
          <a:ext cx="526424" cy="5264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45920"/>
            <a:satOff val="22554"/>
            <a:lumOff val="214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45920"/>
              <a:satOff val="22554"/>
              <a:lumOff val="21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844475" y="1577431"/>
        <a:ext cx="289534" cy="396134"/>
      </dsp:txXfrm>
    </dsp:sp>
    <dsp:sp modelId="{ECBB3B47-1429-44A3-B141-1BDF5C20A8EC}">
      <dsp:nvSpPr>
        <dsp:cNvPr id="0" name=""/>
        <dsp:cNvSpPr/>
      </dsp:nvSpPr>
      <dsp:spPr>
        <a:xfrm>
          <a:off x="7278120" y="2534566"/>
          <a:ext cx="526424" cy="5264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396565" y="2534566"/>
        <a:ext cx="289534" cy="396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1977F-B260-4C7C-9184-0DC573DB212D}">
      <dsp:nvSpPr>
        <dsp:cNvPr id="0" name=""/>
        <dsp:cNvSpPr/>
      </dsp:nvSpPr>
      <dsp:spPr>
        <a:xfrm>
          <a:off x="0" y="0"/>
          <a:ext cx="7709134" cy="7561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A9704-38CA-453D-938A-135231282591}">
      <dsp:nvSpPr>
        <dsp:cNvPr id="0" name=""/>
        <dsp:cNvSpPr/>
      </dsp:nvSpPr>
      <dsp:spPr>
        <a:xfrm>
          <a:off x="228744" y="171632"/>
          <a:ext cx="415899" cy="415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4A29B-6B77-498C-A3E6-C43CBF7444B6}">
      <dsp:nvSpPr>
        <dsp:cNvPr id="0" name=""/>
        <dsp:cNvSpPr/>
      </dsp:nvSpPr>
      <dsp:spPr>
        <a:xfrm>
          <a:off x="873389" y="1492"/>
          <a:ext cx="6835744" cy="75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29" tIns="80029" rIns="80029" bIns="800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>
              <a:solidFill>
                <a:schemeClr val="accent1">
                  <a:lumMod val="75000"/>
                </a:schemeClr>
              </a:solidFill>
            </a:rPr>
            <a:t>email address:- </a:t>
          </a:r>
          <a:r>
            <a:rPr lang="en-GB" sz="2000" kern="1200"/>
            <a:t>endometriosisawarenessnorth@gmail.com</a:t>
          </a:r>
          <a:endParaRPr lang="en-US" sz="2000" kern="1200"/>
        </a:p>
      </dsp:txBody>
      <dsp:txXfrm>
        <a:off x="873389" y="1492"/>
        <a:ext cx="6835744" cy="756181"/>
      </dsp:txXfrm>
    </dsp:sp>
    <dsp:sp modelId="{A6011003-F984-416B-A7C4-FF03841F5926}">
      <dsp:nvSpPr>
        <dsp:cNvPr id="0" name=""/>
        <dsp:cNvSpPr/>
      </dsp:nvSpPr>
      <dsp:spPr>
        <a:xfrm>
          <a:off x="0" y="946719"/>
          <a:ext cx="7709134" cy="7561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B75A3-D097-4AB2-951A-19DB621A21FE}">
      <dsp:nvSpPr>
        <dsp:cNvPr id="0" name=""/>
        <dsp:cNvSpPr/>
      </dsp:nvSpPr>
      <dsp:spPr>
        <a:xfrm>
          <a:off x="228744" y="1116859"/>
          <a:ext cx="415899" cy="415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07635-4599-4AD7-8FFA-8926CA1EF56C}">
      <dsp:nvSpPr>
        <dsp:cNvPr id="0" name=""/>
        <dsp:cNvSpPr/>
      </dsp:nvSpPr>
      <dsp:spPr>
        <a:xfrm>
          <a:off x="873389" y="946719"/>
          <a:ext cx="6835744" cy="75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29" tIns="80029" rIns="80029" bIns="800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>
              <a:solidFill>
                <a:schemeClr val="accent1">
                  <a:lumMod val="75000"/>
                </a:schemeClr>
              </a:solidFill>
            </a:rPr>
            <a:t>Twitter/ X :- </a:t>
          </a:r>
          <a:r>
            <a:rPr lang="en-GB" sz="2000" kern="1200"/>
            <a:t>@DrAnitaEndo</a:t>
          </a:r>
          <a:endParaRPr lang="en-US" sz="2000" kern="1200"/>
        </a:p>
      </dsp:txBody>
      <dsp:txXfrm>
        <a:off x="873389" y="946719"/>
        <a:ext cx="6835744" cy="756181"/>
      </dsp:txXfrm>
    </dsp:sp>
    <dsp:sp modelId="{7F5BB48E-CE25-4901-90C2-BD958DB11F3E}">
      <dsp:nvSpPr>
        <dsp:cNvPr id="0" name=""/>
        <dsp:cNvSpPr/>
      </dsp:nvSpPr>
      <dsp:spPr>
        <a:xfrm>
          <a:off x="0" y="1891946"/>
          <a:ext cx="7709134" cy="7561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32184-A1E3-4EA0-BE8A-D104AEFB2F96}">
      <dsp:nvSpPr>
        <dsp:cNvPr id="0" name=""/>
        <dsp:cNvSpPr/>
      </dsp:nvSpPr>
      <dsp:spPr>
        <a:xfrm>
          <a:off x="228744" y="2062087"/>
          <a:ext cx="415899" cy="415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6FBDE-71F7-47A3-9BAF-9B440B848EEE}">
      <dsp:nvSpPr>
        <dsp:cNvPr id="0" name=""/>
        <dsp:cNvSpPr/>
      </dsp:nvSpPr>
      <dsp:spPr>
        <a:xfrm>
          <a:off x="873389" y="1891946"/>
          <a:ext cx="6835744" cy="75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29" tIns="80029" rIns="80029" bIns="800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>
              <a:solidFill>
                <a:schemeClr val="accent1">
                  <a:lumMod val="75000"/>
                </a:schemeClr>
              </a:solidFill>
            </a:rPr>
            <a:t>Web:- </a:t>
          </a:r>
          <a:r>
            <a:rPr lang="en-GB" sz="2000" kern="1200"/>
            <a:t>www.endometriosisawarenessnorth.com</a:t>
          </a:r>
          <a:endParaRPr lang="en-US" sz="2000" kern="1200"/>
        </a:p>
      </dsp:txBody>
      <dsp:txXfrm>
        <a:off x="873389" y="1891946"/>
        <a:ext cx="6835744" cy="756181"/>
      </dsp:txXfrm>
    </dsp:sp>
    <dsp:sp modelId="{7C5375E6-86C2-4419-B095-45711BB6914B}">
      <dsp:nvSpPr>
        <dsp:cNvPr id="0" name=""/>
        <dsp:cNvSpPr/>
      </dsp:nvSpPr>
      <dsp:spPr>
        <a:xfrm>
          <a:off x="0" y="2837173"/>
          <a:ext cx="7709134" cy="7561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738E2-0EC3-4E03-811B-D6DDD84A26AC}">
      <dsp:nvSpPr>
        <dsp:cNvPr id="0" name=""/>
        <dsp:cNvSpPr/>
      </dsp:nvSpPr>
      <dsp:spPr>
        <a:xfrm>
          <a:off x="228744" y="3007314"/>
          <a:ext cx="415899" cy="4158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5411B-B9B1-45FE-8CDE-E35ECCF3965D}">
      <dsp:nvSpPr>
        <dsp:cNvPr id="0" name=""/>
        <dsp:cNvSpPr/>
      </dsp:nvSpPr>
      <dsp:spPr>
        <a:xfrm>
          <a:off x="873389" y="2837173"/>
          <a:ext cx="6835744" cy="75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29" tIns="80029" rIns="80029" bIns="800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>
              <a:solidFill>
                <a:schemeClr val="accent1">
                  <a:lumMod val="75000"/>
                </a:schemeClr>
              </a:solidFill>
            </a:rPr>
            <a:t>Facebook:- </a:t>
          </a:r>
          <a:r>
            <a:rPr lang="en-GB" sz="2000" kern="1200"/>
            <a:t>Endometriosis Awareness North</a:t>
          </a:r>
          <a:endParaRPr lang="en-US" sz="2000" kern="1200"/>
        </a:p>
      </dsp:txBody>
      <dsp:txXfrm>
        <a:off x="873389" y="2837173"/>
        <a:ext cx="6835744" cy="756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>
              <a:defRPr sz="1200"/>
            </a:lvl1pPr>
          </a:lstStyle>
          <a:p>
            <a:fld id="{E871EDAA-8AEB-478E-8148-C5E95066873C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1"/>
          </a:xfrm>
          <a:prstGeom prst="rect">
            <a:avLst/>
          </a:prstGeom>
        </p:spPr>
        <p:txBody>
          <a:bodyPr vert="horz" lIns="94265" tIns="47133" rIns="94265" bIns="4713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>
              <a:defRPr sz="1200"/>
            </a:lvl1pPr>
          </a:lstStyle>
          <a:p>
            <a:fld id="{B47BB908-C937-49C1-8ED7-D54FA882E0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50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BB908-C937-49C1-8ED7-D54FA882E04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9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BB908-C937-49C1-8ED7-D54FA882E04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40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endometriosisawarenessnort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dometriosisawarenessnorth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.uk/imgres?imgurl=https://maidenlanemedical.com/endometriosis/wp-content/uploads/2020/01/woman-suffering-from-abdominal-pain-sitting-in-2v2jzhs_720-300x200.jpg&amp;imgrefurl=https://maidenlanemedical.com/endometriosis/tips-for-coping-with-endometriosis-symptoms/&amp;tbnid=s4sVbyn5QlLMTM&amp;vet=10CI4BEDMoqwFqFwoTCKj1lOi8yfACFQAAAAAdAAAAABAU..i&amp;docid=exctB3Uzo9CB8M&amp;w=300&amp;h=200&amp;q=what%20is%20endometriosis%20symptoms&amp;ved=0CI4BEDMoqwFqFwoTCKj1lOi8yfACFQAAAAAdAAAAABA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google.co.uk/imgres?imgurl=https://www.manchesterfertility.com/media/filer_public_thumbnails/filer_public/5e/47/5e474f79-7720-479f-8be0-34a3c7cbb026/endometriosis-symptoms-fertility-endometriosis-awareness-month.png__730x0_q85_subsampling-2.png&amp;imgrefurl=https://www.manchesterfertility.com/blog/endometriosis-symptoms-fertility-endometriosis-awareness-month/&amp;tbnid=8dGv_8X_kZgLSM&amp;vet=12ahUKEwjh3KDnvMnwAhVRNRoKHc4KAhAQMyhfegUIARCeAQ..i&amp;docid=mFUgyrdmyBvG4M&amp;w=274&amp;h=387&amp;q=what%20is%20endometriosis%20symptoms&amp;ved=2ahUKEwjh3KDnvMnwAhVRNRoKHc4KAhAQMyhfegUIARCeAQ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google.co.uk/imgres?imgurl=http://www.aoafamily.com/blog/wp-content/uploads/2018/02/Endo-iStock-537335764-1024x680.jpg&amp;imgrefurl=https://www.aoafamily.com/blog/the-8-most-common-symptoms-of-endometriosis/&amp;tbnid=YLH-afB4d_QYVM&amp;vet=12ahUKEwjh3KDnvMnwAhVRNRoKHc4KAhAQMyhHegQIARBo..i&amp;docid=qBG6NGwIGlJlfM&amp;w=1024&amp;h=680&amp;q=what%20is%20endometriosis%20symptoms&amp;ved=2ahUKEwjh3KDnvMnwAhVRNRoKHc4KAhAQMyhHegQIARB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google.co.uk/imgres?imgurl=https://res-3.cloudinary.com/sharecare/image/upload/c_fill,f_auto,g_center,h_630,w_1200/v1/articles/-ways-endometriosis-pain-differs&amp;imgrefurl=https://www.sharecare.com/health/endometriosis/article/ways-endometriosis-pain-differs&amp;tbnid=Oa1xn2d_NIAazM&amp;vet=12ahUKEwiYoM6j0MvwAhUMQBoKHQKxAnUQMyhfegUIARC1AQ..i&amp;docid=QCzFPTtmENmvrM&amp;w=1200&amp;h=630&amp;q=endometriosis%20pain&amp;ved=2ahUKEwiYoM6j0MvwAhUMQBoKHQKxAnUQMyhfegUIARC1AQ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1B828D3-D925-4340-BAB9-D058FC98D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383" y="1333605"/>
            <a:ext cx="9931898" cy="4349692"/>
          </a:xfrm>
        </p:spPr>
        <p:txBody>
          <a:bodyPr>
            <a:normAutofit fontScale="92500" lnSpcReduction="20000"/>
          </a:bodyPr>
          <a:lstStyle/>
          <a:p>
            <a:pPr marL="571500" indent="-5715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b="1" err="1">
                <a:solidFill>
                  <a:schemeClr val="tx1"/>
                </a:solidFill>
                <a:latin typeface="Futura-Book" pitchFamily="2" charset="0"/>
                <a:cs typeface="Calibri" panose="020F0502020204030204" pitchFamily="34" charset="0"/>
              </a:rPr>
              <a:t>GPwSI</a:t>
            </a:r>
            <a:r>
              <a:rPr lang="en-GB" sz="2800" b="1">
                <a:solidFill>
                  <a:schemeClr val="tx1"/>
                </a:solidFill>
                <a:latin typeface="Futura-Book" pitchFamily="2" charset="0"/>
                <a:cs typeface="Calibri" panose="020F0502020204030204" pitchFamily="34" charset="0"/>
              </a:rPr>
              <a:t> Gynaecology </a:t>
            </a:r>
          </a:p>
          <a:p>
            <a:pPr algn="l">
              <a:lnSpc>
                <a:spcPct val="90000"/>
              </a:lnSpc>
            </a:pPr>
            <a:endParaRPr lang="en-GB" sz="900" b="1">
              <a:solidFill>
                <a:schemeClr val="tx1"/>
              </a:solidFill>
              <a:latin typeface="Futura-Book" pitchFamily="2" charset="0"/>
              <a:cs typeface="Calibri" panose="020F0502020204030204" pitchFamily="34" charset="0"/>
            </a:endParaRPr>
          </a:p>
          <a:p>
            <a:pPr marL="571500" indent="-5715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b="1" i="0">
                <a:solidFill>
                  <a:schemeClr val="tx1"/>
                </a:solidFill>
                <a:effectLst/>
                <a:latin typeface="Futura-Book" pitchFamily="2" charset="0"/>
                <a:cs typeface="Calibri" panose="020F0502020204030204" pitchFamily="34" charset="0"/>
              </a:rPr>
              <a:t>Chair and Founder of Endometriosis Awareness  North</a:t>
            </a:r>
          </a:p>
          <a:p>
            <a:pPr algn="l">
              <a:lnSpc>
                <a:spcPct val="90000"/>
              </a:lnSpc>
            </a:pPr>
            <a:endParaRPr lang="en-GB" sz="900" b="1" i="0">
              <a:solidFill>
                <a:schemeClr val="tx1"/>
              </a:solidFill>
              <a:effectLst/>
              <a:latin typeface="Futura-Book" pitchFamily="2" charset="0"/>
              <a:cs typeface="Calibri" panose="020F0502020204030204" pitchFamily="34" charset="0"/>
            </a:endParaRPr>
          </a:p>
          <a:p>
            <a:pPr marL="571500" indent="-5715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b="1">
                <a:solidFill>
                  <a:schemeClr val="tx1"/>
                </a:solidFill>
                <a:latin typeface="Futura-Book" pitchFamily="2" charset="0"/>
                <a:cs typeface="Calibri" panose="020F0502020204030204" pitchFamily="34" charset="0"/>
              </a:rPr>
              <a:t>Chair of </a:t>
            </a:r>
            <a:r>
              <a:rPr lang="en-GB" sz="2800" b="1" i="0">
                <a:solidFill>
                  <a:schemeClr val="tx1"/>
                </a:solidFill>
                <a:effectLst/>
                <a:latin typeface="Futura-Book" pitchFamily="2" charset="0"/>
                <a:cs typeface="Calibri" panose="020F0502020204030204" pitchFamily="34" charset="0"/>
              </a:rPr>
              <a:t>Women's Doctors Forum BIDA</a:t>
            </a:r>
          </a:p>
          <a:p>
            <a:pPr algn="l">
              <a:lnSpc>
                <a:spcPct val="90000"/>
              </a:lnSpc>
            </a:pPr>
            <a:endParaRPr lang="en-GB" sz="900" b="1" i="0">
              <a:solidFill>
                <a:schemeClr val="tx1"/>
              </a:solidFill>
              <a:effectLst/>
              <a:latin typeface="Futura-Book" pitchFamily="2" charset="0"/>
              <a:cs typeface="Calibri" panose="020F0502020204030204" pitchFamily="34" charset="0"/>
            </a:endParaRPr>
          </a:p>
          <a:p>
            <a:pPr marL="571500" indent="-5715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b="1" i="0">
                <a:solidFill>
                  <a:schemeClr val="tx1"/>
                </a:solidFill>
                <a:effectLst/>
                <a:latin typeface="Futura-Book" pitchFamily="2" charset="0"/>
                <a:cs typeface="Calibri" panose="020F0502020204030204" pitchFamily="34" charset="0"/>
              </a:rPr>
              <a:t>Education Lead  FDA North-West</a:t>
            </a:r>
          </a:p>
          <a:p>
            <a:pPr marL="571500" indent="-5715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900" b="1" i="0">
              <a:solidFill>
                <a:schemeClr val="tx1"/>
              </a:solidFill>
              <a:effectLst/>
              <a:latin typeface="Futura-Book" pitchFamily="2" charset="0"/>
              <a:cs typeface="Calibri" panose="020F0502020204030204" pitchFamily="34" charset="0"/>
            </a:endParaRPr>
          </a:p>
          <a:p>
            <a:pPr marL="571500" indent="-5715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b="1" i="0">
                <a:solidFill>
                  <a:schemeClr val="tx1"/>
                </a:solidFill>
                <a:effectLst/>
                <a:latin typeface="Futura-Book" pitchFamily="2" charset="0"/>
                <a:cs typeface="Calibri" panose="020F0502020204030204" pitchFamily="34" charset="0"/>
              </a:rPr>
              <a:t>Undergraduate Trainer University of Manchester</a:t>
            </a:r>
          </a:p>
          <a:p>
            <a:pPr marL="571500" indent="-5715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000" b="1" i="0">
              <a:solidFill>
                <a:schemeClr val="tx1"/>
              </a:solidFill>
              <a:effectLst/>
              <a:latin typeface="Futura-Book" pitchFamily="2" charset="0"/>
              <a:cs typeface="Calibri" panose="020F0502020204030204" pitchFamily="34" charset="0"/>
            </a:endParaRPr>
          </a:p>
          <a:p>
            <a:pPr marL="571500" indent="-5715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b="1" i="0">
                <a:solidFill>
                  <a:schemeClr val="tx1"/>
                </a:solidFill>
                <a:effectLst/>
                <a:latin typeface="Futura-Book" pitchFamily="2" charset="0"/>
                <a:cs typeface="Calibri" panose="020F0502020204030204" pitchFamily="34" charset="0"/>
              </a:rPr>
              <a:t>GP Member NICE QS Endometriosis, menopause, Breast CA </a:t>
            </a:r>
          </a:p>
          <a:p>
            <a:pPr algn="l">
              <a:lnSpc>
                <a:spcPct val="90000"/>
              </a:lnSpc>
            </a:pPr>
            <a:endParaRPr lang="en-GB" sz="1100" b="1" i="0">
              <a:solidFill>
                <a:schemeClr val="tx1"/>
              </a:solidFill>
              <a:effectLst/>
              <a:latin typeface="Futura-Book" pitchFamily="2" charset="0"/>
              <a:cs typeface="Calibri" panose="020F0502020204030204" pitchFamily="34" charset="0"/>
            </a:endParaRPr>
          </a:p>
          <a:p>
            <a:pPr marL="571500" indent="-5715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b="1">
                <a:solidFill>
                  <a:schemeClr val="tx1"/>
                </a:solidFill>
                <a:latin typeface="Futura-Book" pitchFamily="2" charset="0"/>
                <a:cs typeface="Calibri" panose="020F0502020204030204" pitchFamily="34" charset="0"/>
              </a:rPr>
              <a:t>Ex Clinical Director Vascular and MO Oldham CCG</a:t>
            </a:r>
          </a:p>
          <a:p>
            <a:pPr>
              <a:lnSpc>
                <a:spcPct val="90000"/>
              </a:lnSpc>
            </a:pPr>
            <a:endParaRPr lang="en-GB" sz="5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5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3ED49-EA11-F24B-A3E5-556444043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4033" y="89935"/>
            <a:ext cx="6356006" cy="1243669"/>
          </a:xfrm>
        </p:spPr>
        <p:txBody>
          <a:bodyPr>
            <a:normAutofit/>
          </a:bodyPr>
          <a:lstStyle/>
          <a:p>
            <a:r>
              <a:rPr lang="en-US">
                <a:latin typeface="Futura-Bold" pitchFamily="2" charset="0"/>
                <a:cs typeface="Calibri" panose="020F0502020204030204" pitchFamily="34" charset="0"/>
              </a:rPr>
              <a:t>Dr Anita Sharma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4F08-9D55-46CD-8F09-08B62D73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79619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>
                <a:solidFill>
                  <a:schemeClr val="accent2"/>
                </a:solidFill>
                <a:latin typeface="Futura-Bold" pitchFamily="2" charset="0"/>
                <a:cs typeface="Calibri" panose="020F0502020204030204" pitchFamily="34" charset="0"/>
              </a:rPr>
              <a:t>ENDOMETRIOSIS LUNG</a:t>
            </a:r>
            <a:br>
              <a:rPr lang="en-GB" sz="48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b="1" kern="100">
                <a:solidFill>
                  <a:schemeClr val="tx1"/>
                </a:solidFill>
                <a:effectLst/>
                <a:latin typeface="Futura-Boo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26-year-old Coughing </a:t>
            </a:r>
            <a:r>
              <a:rPr lang="en-US" sz="2700" b="1" kern="100">
                <a:solidFill>
                  <a:schemeClr val="tx1"/>
                </a:solidFill>
                <a:latin typeface="Futura-Boo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2700" b="1" kern="100">
                <a:solidFill>
                  <a:schemeClr val="tx1"/>
                </a:solidFill>
                <a:effectLst/>
                <a:latin typeface="Futura-Boo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lang="en-US" sz="2700" b="1" kern="100">
                <a:solidFill>
                  <a:schemeClr val="tx1"/>
                </a:solidFill>
                <a:latin typeface="Futura-Boo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700" b="1" kern="100">
                <a:solidFill>
                  <a:schemeClr val="tx1"/>
                </a:solidFill>
                <a:effectLst/>
                <a:latin typeface="Futura-Boo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lood</a:t>
            </a:r>
            <a:br>
              <a:rPr lang="en-GB" sz="3100" kern="100">
                <a:solidFill>
                  <a:schemeClr val="tx1"/>
                </a:solidFill>
                <a:effectLst/>
                <a:latin typeface="Futura-Boo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3100" b="1">
              <a:solidFill>
                <a:schemeClr val="tx1"/>
              </a:solidFill>
              <a:latin typeface="Futura-Book" pitchFamily="2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 descr="Endometriosis &amp;amp; The Lungs – Bloomin&amp;#39; Uterus">
            <a:extLst>
              <a:ext uri="{FF2B5EF4-FFF2-40B4-BE49-F238E27FC236}">
                <a16:creationId xmlns:a16="http://schemas.microsoft.com/office/drawing/2014/main" id="{DDCA626B-FDCA-4A72-94C0-DBCDDABDCFA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682" y="1720567"/>
            <a:ext cx="4989328" cy="49978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95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4AB1-4441-4637-AA52-1CA03B3E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GB" sz="5400" b="1">
                <a:latin typeface="Futura-Bold" pitchFamily="2" charset="0"/>
                <a:cs typeface="Calibri" panose="020F0502020204030204" pitchFamily="34" charset="0"/>
              </a:rPr>
              <a:t>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47309-31C8-5F5F-2F3F-E25E856E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20" y="2004581"/>
            <a:ext cx="1826549" cy="18265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56C3D-43D2-451D-BD13-500B0F2F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5382" y="1847273"/>
            <a:ext cx="6179127" cy="4682836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b="1">
                <a:latin typeface="Futura-Book" pitchFamily="2" charset="0"/>
                <a:cs typeface="Calibri" panose="020F0502020204030204" pitchFamily="34" charset="0"/>
              </a:rPr>
              <a:t>Endometriosis is estimated to affect </a:t>
            </a:r>
          </a:p>
          <a:p>
            <a:pPr marL="0" indent="0" algn="ctr">
              <a:buNone/>
            </a:pPr>
            <a:r>
              <a:rPr lang="en-GB" sz="2400" b="1">
                <a:solidFill>
                  <a:srgbClr val="0070C0"/>
                </a:solidFill>
                <a:latin typeface="Futura-Book" pitchFamily="2" charset="0"/>
                <a:cs typeface="Calibri" panose="020F0502020204030204" pitchFamily="34" charset="0"/>
              </a:rPr>
              <a:t>1.5 MILLION WOMEN </a:t>
            </a:r>
            <a:r>
              <a:rPr lang="en-GB" sz="2400" b="1">
                <a:solidFill>
                  <a:schemeClr val="tx1"/>
                </a:solidFill>
                <a:latin typeface="Futura-Book" pitchFamily="2" charset="0"/>
                <a:cs typeface="Calibri" panose="020F0502020204030204" pitchFamily="34" charset="0"/>
              </a:rPr>
              <a:t>in the UK</a:t>
            </a:r>
            <a:r>
              <a:rPr lang="en-GB" sz="2400" b="1">
                <a:solidFill>
                  <a:srgbClr val="0070C0"/>
                </a:solidFill>
                <a:latin typeface="Futura-Book" pitchFamily="2" charset="0"/>
                <a:cs typeface="Calibri" panose="020F050202020403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 b="1">
              <a:latin typeface="Futura-Book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b="1">
                <a:latin typeface="Futura-Book" pitchFamily="2" charset="0"/>
                <a:cs typeface="Calibri" panose="020F0502020204030204" pitchFamily="34" charset="0"/>
              </a:rPr>
              <a:t>Globally , it affects </a:t>
            </a:r>
            <a:r>
              <a:rPr lang="en-GB" sz="2400" b="1">
                <a:solidFill>
                  <a:srgbClr val="0070C0"/>
                </a:solidFill>
                <a:latin typeface="Futura-Book" pitchFamily="2" charset="0"/>
                <a:cs typeface="Calibri" panose="020F0502020204030204" pitchFamily="34" charset="0"/>
              </a:rPr>
              <a:t>190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utura-Book" pitchFamily="2" charset="0"/>
                <a:ea typeface="+mn-ea"/>
                <a:cs typeface="Calibri" panose="020F0502020204030204" pitchFamily="34" charset="0"/>
              </a:rPr>
              <a:t>MILLION WOMEN </a:t>
            </a:r>
            <a:r>
              <a:rPr lang="en-GB" sz="2400" b="1">
                <a:latin typeface="Futura-Book" pitchFamily="2" charset="0"/>
                <a:cs typeface="Calibri" panose="020F050202020403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 b="1">
              <a:latin typeface="Futura-Book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b="1">
                <a:latin typeface="Futura-Book" pitchFamily="2" charset="0"/>
                <a:cs typeface="Calibri" panose="020F0502020204030204" pitchFamily="34" charset="0"/>
              </a:rPr>
              <a:t>It takes on average </a:t>
            </a:r>
            <a:r>
              <a:rPr lang="en-GB" sz="2400" b="1">
                <a:solidFill>
                  <a:srgbClr val="0070C0"/>
                </a:solidFill>
                <a:latin typeface="Futura-Book" pitchFamily="2" charset="0"/>
                <a:cs typeface="Calibri" panose="020F0502020204030204" pitchFamily="34" charset="0"/>
              </a:rPr>
              <a:t>7.5 YEARS </a:t>
            </a:r>
            <a:r>
              <a:rPr lang="en-GB" sz="2400" b="1">
                <a:latin typeface="Futura-Book" pitchFamily="2" charset="0"/>
                <a:cs typeface="Calibri" panose="020F0502020204030204" pitchFamily="34" charset="0"/>
              </a:rPr>
              <a:t>to make a diagnosis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 b="1">
              <a:latin typeface="Futura-Book" pitchFamily="2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rgbClr val="0070C0"/>
                </a:solidFill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27</a:t>
            </a:r>
            <a:r>
              <a:rPr lang="en-US" sz="2400" b="1"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 is the average age when a woman is first diagnosed with endometriosis </a:t>
            </a:r>
          </a:p>
          <a:p>
            <a:pPr marL="0" indent="0">
              <a:spcAft>
                <a:spcPts val="800"/>
              </a:spcAft>
              <a:buNone/>
            </a:pPr>
            <a:endParaRPr lang="en-GB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Stream This is NOT Acceptable music | Listen to songs, albums, playlists  for free on SoundCloud">
            <a:extLst>
              <a:ext uri="{FF2B5EF4-FFF2-40B4-BE49-F238E27FC236}">
                <a16:creationId xmlns:a16="http://schemas.microsoft.com/office/drawing/2014/main" id="{767550B4-E20E-4624-A1D0-93D40625DE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265" y="4135671"/>
            <a:ext cx="3339457" cy="791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491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kumimoji="0" lang="en-GB" sz="5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utura-Bold" pitchFamily="2" charset="0"/>
                <a:ea typeface="+mj-ea"/>
                <a:cs typeface="Calibri" panose="020F0502020204030204" pitchFamily="34" charset="0"/>
              </a:rPr>
              <a:t>FACTS</a:t>
            </a:r>
            <a:b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4000"/>
            <a:ext cx="8275541" cy="512444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b="1">
                <a:latin typeface="Futura-Book" pitchFamily="2" charset="0"/>
                <a:cs typeface="Calibri" panose="020F0502020204030204" pitchFamily="34" charset="0"/>
              </a:rPr>
              <a:t>Difficulty Conceiving can occur In 30 - 50 % of Cases</a:t>
            </a:r>
            <a:endParaRPr lang="en-GB" sz="1050" b="1">
              <a:latin typeface="Futura-Book" pitchFamily="2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050" b="1">
              <a:latin typeface="Futura-Book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b="1">
                <a:latin typeface="Futura-Book" pitchFamily="2" charset="0"/>
                <a:cs typeface="Calibri" panose="020F0502020204030204" pitchFamily="34" charset="0"/>
              </a:rPr>
              <a:t>It can have a significant Impact on the: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 b="1">
              <a:latin typeface="Futura-Book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400" b="1">
              <a:latin typeface="Futura-Book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400" b="1">
              <a:latin typeface="Futura-Book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b="1" i="0">
              <a:effectLst/>
              <a:latin typeface="Futura-Book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b="1" i="0">
              <a:effectLst/>
              <a:latin typeface="Futura-Book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i="0">
                <a:effectLst/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Diagnosis for </a:t>
            </a:r>
            <a:r>
              <a:rPr lang="en-US" sz="2400" b="1"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400" b="1" i="0">
                <a:effectLst/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ndometriosis is Appallingly </a:t>
            </a:r>
            <a:r>
              <a:rPr lang="en-US" sz="2400" b="1"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 i="0">
                <a:effectLst/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low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i="0">
              <a:effectLst/>
              <a:latin typeface="Futura-Book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i="0">
                <a:effectLst/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Research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i="0">
              <a:effectLst/>
              <a:latin typeface="Futura-Book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i="0">
                <a:effectLst/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Mental Health </a:t>
            </a:r>
            <a:r>
              <a:rPr lang="en-US" sz="2400" b="1"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 i="0">
                <a:effectLst/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upport </a:t>
            </a:r>
            <a:r>
              <a:rPr lang="en-US" sz="2400" b="1"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b="1" i="0">
                <a:effectLst/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400" b="1"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400" b="1" i="0">
                <a:effectLst/>
                <a:latin typeface="Futura-Book" pitchFamily="2" charset="0"/>
                <a:ea typeface="Calibri" panose="020F0502020204030204" pitchFamily="34" charset="0"/>
                <a:cs typeface="Calibri" panose="020F0502020204030204" pitchFamily="34" charset="0"/>
              </a:rPr>
              <a:t>ictims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i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F0E42-AAEB-FF88-B6A5-207DA656EE36}"/>
              </a:ext>
            </a:extLst>
          </p:cNvPr>
          <p:cNvSpPr txBox="1"/>
          <p:nvPr/>
        </p:nvSpPr>
        <p:spPr>
          <a:xfrm>
            <a:off x="5812517" y="2581264"/>
            <a:ext cx="610061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54A021">
                    <a:lumMod val="60000"/>
                    <a:lumOff val="40000"/>
                  </a:srgbClr>
                </a:solidFill>
                <a:effectLst/>
                <a:uLnTx/>
                <a:uFillTx/>
                <a:latin typeface="Futura-Book" pitchFamily="2" charset="0"/>
                <a:ea typeface="+mn-ea"/>
                <a:cs typeface="Calibri" panose="020F0502020204030204" pitchFamily="34" charset="0"/>
              </a:rPr>
              <a:t>PHYSICAL,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54A021">
                    <a:lumMod val="60000"/>
                    <a:lumOff val="40000"/>
                  </a:srgbClr>
                </a:solidFill>
                <a:effectLst/>
                <a:uLnTx/>
                <a:uFillTx/>
                <a:latin typeface="Futura-Book" pitchFamily="2" charset="0"/>
                <a:ea typeface="+mn-ea"/>
                <a:cs typeface="Calibri" panose="020F0502020204030204" pitchFamily="34" charset="0"/>
              </a:rPr>
              <a:t>MENTAL,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54A021">
                    <a:lumMod val="60000"/>
                    <a:lumOff val="40000"/>
                  </a:srgbClr>
                </a:solidFill>
                <a:effectLst/>
                <a:uLnTx/>
                <a:uFillTx/>
                <a:latin typeface="Futura-Book" pitchFamily="2" charset="0"/>
                <a:ea typeface="+mn-ea"/>
                <a:cs typeface="Calibri" panose="020F0502020204030204" pitchFamily="34" charset="0"/>
              </a:rPr>
              <a:t>PSYCHOLOGICAL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54A021">
                    <a:lumMod val="60000"/>
                    <a:lumOff val="40000"/>
                  </a:srgbClr>
                </a:solidFill>
                <a:effectLst/>
                <a:uLnTx/>
                <a:uFillTx/>
                <a:latin typeface="Futura-Book" pitchFamily="2" charset="0"/>
                <a:ea typeface="+mn-ea"/>
                <a:cs typeface="Calibri" panose="020F0502020204030204" pitchFamily="34" charset="0"/>
              </a:rPr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083819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5B50D6-47E6-91EF-7D73-B4F1AA7B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>
                <a:latin typeface="Futura-Bold" pitchFamily="2" charset="0"/>
                <a:cs typeface="Calibri" panose="020F0502020204030204" pitchFamily="34" charset="0"/>
              </a:rPr>
              <a:t>Why Is The </a:t>
            </a:r>
            <a:r>
              <a:rPr lang="en-US">
                <a:solidFill>
                  <a:schemeClr val="tx1"/>
                </a:solidFill>
                <a:latin typeface="Futura-Bold" pitchFamily="2" charset="0"/>
                <a:cs typeface="Calibri" panose="020F0502020204030204" pitchFamily="34" charset="0"/>
              </a:rPr>
              <a:t>CARE POOR </a:t>
            </a:r>
            <a:r>
              <a:rPr lang="en-US">
                <a:latin typeface="Futura-Bold" pitchFamily="2" charset="0"/>
                <a:cs typeface="Calibri" panose="020F0502020204030204" pitchFamily="34" charset="0"/>
              </a:rPr>
              <a:t>IN The UK</a:t>
            </a:r>
            <a:endParaRPr lang="en-GB">
              <a:latin typeface="Futura-Bold" pitchFamily="2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3934-6E13-5C3F-0A69-4289FA149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170" y="1755247"/>
            <a:ext cx="8596668" cy="3468686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90000"/>
              </a:lnSpc>
              <a:spcAft>
                <a:spcPts val="7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>
                <a:latin typeface="Futura-Book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The S</a:t>
            </a:r>
            <a:r>
              <a:rPr lang="en-GB" sz="2000" b="1">
                <a:effectLst/>
                <a:latin typeface="Futura-Book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tigma associated with discussing period problems and painful sex  </a:t>
            </a:r>
          </a:p>
          <a:p>
            <a:pPr marL="0" lvl="0" indent="0">
              <a:lnSpc>
                <a:spcPct val="90000"/>
              </a:lnSpc>
              <a:spcAft>
                <a:spcPts val="750"/>
              </a:spcAft>
              <a:buSzPts val="1000"/>
              <a:buNone/>
              <a:tabLst>
                <a:tab pos="457200" algn="l"/>
              </a:tabLst>
            </a:pPr>
            <a:endParaRPr lang="en-GB" sz="2000" b="1">
              <a:effectLst/>
              <a:latin typeface="Futura-Book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spcAft>
                <a:spcPts val="7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>
                <a:effectLst/>
                <a:latin typeface="Futura-Book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Lack of awareness of symptoms and not seeking early help from GP</a:t>
            </a:r>
          </a:p>
          <a:p>
            <a:pPr marL="342900" lvl="0" indent="-342900">
              <a:lnSpc>
                <a:spcPct val="90000"/>
              </a:lnSpc>
              <a:spcAft>
                <a:spcPts val="7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2000" b="1">
              <a:effectLst/>
              <a:latin typeface="Futura-Book" pitchFamily="2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90000"/>
              </a:lnSpc>
              <a:spcAft>
                <a:spcPts val="7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>
                <a:effectLst/>
                <a:latin typeface="Futura-Book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Lack of </a:t>
            </a:r>
            <a:r>
              <a:rPr lang="en-GB" sz="2000" b="1">
                <a:latin typeface="Futura-Book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</a:t>
            </a:r>
            <a:r>
              <a:rPr lang="en-GB" sz="2000" b="1">
                <a:effectLst/>
                <a:latin typeface="Futura-Book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pecialist Support</a:t>
            </a:r>
          </a:p>
          <a:p>
            <a:pPr marL="342900" lvl="0" indent="-342900">
              <a:lnSpc>
                <a:spcPct val="90000"/>
              </a:lnSpc>
              <a:spcAft>
                <a:spcPts val="7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2000" b="1">
              <a:effectLst/>
              <a:latin typeface="Futura-Book" pitchFamily="2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90000"/>
              </a:lnSpc>
              <a:spcAft>
                <a:spcPts val="75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>
                <a:effectLst/>
                <a:latin typeface="Futura-Book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GP’s Lack of Awareness and Training     </a:t>
            </a:r>
          </a:p>
          <a:p>
            <a:pPr marL="0" lvl="0" indent="0">
              <a:lnSpc>
                <a:spcPct val="90000"/>
              </a:lnSpc>
              <a:spcAft>
                <a:spcPts val="750"/>
              </a:spcAft>
              <a:buSzPts val="1000"/>
              <a:buNone/>
              <a:tabLst>
                <a:tab pos="457200" algn="l"/>
              </a:tabLst>
            </a:pPr>
            <a:r>
              <a:rPr lang="en-GB" sz="15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</a:t>
            </a:r>
          </a:p>
          <a:p>
            <a:pPr marL="0" indent="0">
              <a:lnSpc>
                <a:spcPct val="90000"/>
              </a:lnSpc>
              <a:buNone/>
            </a:pPr>
            <a:endParaRPr lang="en-GB" sz="1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2CE27-60E0-298E-B46D-825EAFD81F61}"/>
              </a:ext>
            </a:extLst>
          </p:cNvPr>
          <p:cNvSpPr txBox="1"/>
          <p:nvPr/>
        </p:nvSpPr>
        <p:spPr>
          <a:xfrm>
            <a:off x="3724001" y="5269706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Futura-Bold" pitchFamily="2" charset="0"/>
                <a:ea typeface="+mj-ea"/>
                <a:cs typeface="Calibri" panose="020F0502020204030204" pitchFamily="34" charset="0"/>
              </a:rPr>
              <a:t>Poor Training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27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 Inquiry by the APPG on Endometriosis has highlighted the devastating impact endometriosis can have on all aspects of a person’s life, and urges Ministers to take bold action to ensure those with endometriosis have access to the right care at the right time.">
            <a:extLst>
              <a:ext uri="{FF2B5EF4-FFF2-40B4-BE49-F238E27FC236}">
                <a16:creationId xmlns:a16="http://schemas.microsoft.com/office/drawing/2014/main" id="{3CD2D355-FF5A-E811-A78D-9E76182F8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687"/>
          <a:stretch/>
        </p:blipFill>
        <p:spPr bwMode="auto">
          <a:xfrm>
            <a:off x="568452" y="571500"/>
            <a:ext cx="11055096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214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6A61-4ABF-E726-7DCB-607879D0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9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NCEPOD REPORT</a:t>
            </a:r>
            <a:br>
              <a:rPr lang="en-US" sz="49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9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11.7.2024</a:t>
            </a:r>
            <a:br>
              <a:rPr lang="en-US" sz="49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9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CEFF-C9C3-089C-11E6-3442FF96B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6253"/>
            <a:ext cx="8596668" cy="4335110"/>
          </a:xfrm>
        </p:spPr>
        <p:txBody>
          <a:bodyPr/>
          <a:lstStyle/>
          <a:p>
            <a:pPr marL="0" indent="0" algn="ctr">
              <a:lnSpc>
                <a:spcPts val="1800"/>
              </a:lnSpc>
              <a:spcAft>
                <a:spcPts val="800"/>
              </a:spcAft>
              <a:buNone/>
            </a:pPr>
            <a:endParaRPr lang="en-GB" sz="2400" b="1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ctr">
              <a:lnSpc>
                <a:spcPts val="1800"/>
              </a:lnSpc>
              <a:spcAft>
                <a:spcPts val="800"/>
              </a:spcAft>
              <a:buNone/>
            </a:pPr>
            <a:endParaRPr lang="en-GB" sz="2400" b="1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ctr">
              <a:lnSpc>
                <a:spcPts val="1800"/>
              </a:lnSpc>
              <a:spcAft>
                <a:spcPts val="800"/>
              </a:spcAft>
              <a:buNone/>
            </a:pPr>
            <a:r>
              <a:rPr lang="en-GB" sz="24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LACK OF ENDOMETRIOSIS PATHWAY</a:t>
            </a:r>
          </a:p>
          <a:p>
            <a:pPr marL="0" indent="0" algn="ctr">
              <a:lnSpc>
                <a:spcPts val="1800"/>
              </a:lnSpc>
              <a:spcAft>
                <a:spcPts val="800"/>
              </a:spcAft>
              <a:buNone/>
            </a:pPr>
            <a:r>
              <a:rPr lang="en-GB" sz="2400" b="1">
                <a:solidFill>
                  <a:srgbClr val="21212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</a:t>
            </a:r>
          </a:p>
          <a:p>
            <a:pPr marL="0" indent="0" algn="ctr">
              <a:lnSpc>
                <a:spcPts val="1800"/>
              </a:lnSpc>
              <a:spcAft>
                <a:spcPts val="800"/>
              </a:spcAft>
              <a:buNone/>
            </a:pPr>
            <a:r>
              <a:rPr lang="en-GB" sz="2400" b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POOR SYMPTOM RECOGNITION</a:t>
            </a:r>
          </a:p>
          <a:p>
            <a:pPr marL="0" indent="0" algn="ctr">
              <a:lnSpc>
                <a:spcPts val="1800"/>
              </a:lnSpc>
              <a:spcAft>
                <a:spcPts val="800"/>
              </a:spcAft>
              <a:buNone/>
            </a:pPr>
            <a:r>
              <a:rPr lang="en-GB" sz="2400" b="1">
                <a:solidFill>
                  <a:srgbClr val="21212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HINDER CARE </a:t>
            </a:r>
          </a:p>
          <a:p>
            <a:pPr marL="0" indent="0">
              <a:lnSpc>
                <a:spcPts val="1800"/>
              </a:lnSpc>
              <a:spcAft>
                <a:spcPts val="800"/>
              </a:spcAft>
              <a:buNone/>
            </a:pPr>
            <a:endParaRPr lang="en-GB" sz="1800" b="1">
              <a:solidFill>
                <a:srgbClr val="21212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lnSpc>
                <a:spcPts val="1800"/>
              </a:lnSpc>
              <a:spcAft>
                <a:spcPts val="800"/>
              </a:spcAft>
              <a:buNone/>
            </a:pPr>
            <a:endParaRPr lang="en-GB" sz="1800" b="1">
              <a:solidFill>
                <a:schemeClr val="accent2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ctr">
              <a:lnSpc>
                <a:spcPts val="1800"/>
              </a:lnSpc>
              <a:spcAft>
                <a:spcPts val="800"/>
              </a:spcAft>
              <a:buNone/>
            </a:pPr>
            <a:r>
              <a:rPr lang="en-GB" sz="2400" b="1">
                <a:solidFill>
                  <a:schemeClr val="accent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Many Drs including Gynaecologists still believe a painful period is normal </a:t>
            </a:r>
            <a:r>
              <a:rPr lang="en-GB" sz="2400" b="1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GB" sz="240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9D236320-E4F3-974A-4DC0-5749D4C6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92" y="0"/>
            <a:ext cx="3808429" cy="132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855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0616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48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48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48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48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4400">
                <a:solidFill>
                  <a:schemeClr val="accent2"/>
                </a:solidFill>
                <a:latin typeface="Futura-Bold" pitchFamily="2" charset="0"/>
                <a:cs typeface="Calibri" panose="020F0502020204030204" pitchFamily="34" charset="0"/>
              </a:rPr>
              <a:t>Role of Primary care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629068"/>
          </a:xfrm>
        </p:spPr>
        <p:txBody>
          <a:bodyPr/>
          <a:lstStyle/>
          <a:p>
            <a:r>
              <a:rPr lang="en-US"/>
              <a:t>                                                                                              </a:t>
            </a:r>
            <a:endParaRPr lang="en-US" sz="1200">
              <a:solidFill>
                <a:schemeClr val="accent2">
                  <a:lumMod val="75000"/>
                </a:schemeClr>
              </a:solidFill>
              <a:latin typeface="Blackadder ITC" pitchFamily="82" charset="0"/>
            </a:endParaRPr>
          </a:p>
          <a:p>
            <a:endParaRPr lang="en-US" sz="1200">
              <a:solidFill>
                <a:schemeClr val="accent2">
                  <a:lumMod val="75000"/>
                </a:schemeClr>
              </a:solidFill>
              <a:latin typeface="Blackadder ITC" pitchFamily="8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1461416"/>
            <a:ext cx="8596668" cy="10699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>
                <a:latin typeface="Futura-Bold" pitchFamily="2" charset="0"/>
                <a:cs typeface="Calibri" panose="020F0502020204030204" pitchFamily="34" charset="0"/>
              </a:rPr>
              <a:t>SEE YOUR GP </a:t>
            </a:r>
            <a:endParaRPr lang="en-GB" sz="5400">
              <a:latin typeface="Futura-Bold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84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FA94-848A-50CA-B989-28A6328F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ENDOMETRIOSIS RESEARCH AT UNIVERSITY OF MANCHESTER IRAS 294763</a:t>
            </a:r>
            <a:br>
              <a:rPr lang="en-US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26166-47B5-3181-0434-622FD6AA2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endParaRPr lang="en-US"/>
          </a:p>
          <a:p>
            <a:pPr marL="0" indent="0" algn="ctr">
              <a:buNone/>
            </a:pPr>
            <a:r>
              <a:rPr lang="en-US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Professor Kay Marshall</a:t>
            </a:r>
          </a:p>
          <a:p>
            <a:pPr marL="0" indent="0" algn="ctr">
              <a:buNone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Miss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Gaity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Ahmad</a:t>
            </a:r>
          </a:p>
          <a:p>
            <a:pPr marL="0" indent="0" algn="ctr">
              <a:buNone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Harriet Lamb</a:t>
            </a:r>
          </a:p>
          <a:p>
            <a:pPr marL="0" indent="0" algn="ctr">
              <a:buNone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Prof. A Miller</a:t>
            </a:r>
          </a:p>
          <a:p>
            <a:pPr marL="0" indent="0" algn="ctr">
              <a:buNone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Alberto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Salari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Sarah Herrick</a:t>
            </a:r>
          </a:p>
          <a:p>
            <a:pPr marL="0" indent="0" algn="ctr">
              <a:buNone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 D Fletcher</a:t>
            </a:r>
          </a:p>
          <a:p>
            <a:pPr marL="0" indent="0" algn="ctr">
              <a:buNone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 Jessica Traynor</a:t>
            </a:r>
            <a:endParaRPr lang="en-GB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EE838E8-2EA1-C303-EA70-D238113AA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12" y="4277764"/>
            <a:ext cx="5169530" cy="2571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768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yellow ribbon with black text&#10;&#10;Description automatically generated">
            <a:extLst>
              <a:ext uri="{FF2B5EF4-FFF2-40B4-BE49-F238E27FC236}">
                <a16:creationId xmlns:a16="http://schemas.microsoft.com/office/drawing/2014/main" id="{47C8ECC6-FDBD-9E1C-AF14-84A62D6DD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6"/>
          <a:stretch/>
        </p:blipFill>
        <p:spPr>
          <a:xfrm>
            <a:off x="1956993" y="1131994"/>
            <a:ext cx="2984541" cy="460247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hand holding a yellow ribbon">
            <a:extLst>
              <a:ext uri="{FF2B5EF4-FFF2-40B4-BE49-F238E27FC236}">
                <a16:creationId xmlns:a16="http://schemas.microsoft.com/office/drawing/2014/main" id="{43D4321B-E179-364D-9EC7-A8AFE9630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67" y="2107981"/>
            <a:ext cx="4650004" cy="265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B285-8FFB-AAF7-EFFD-7AC560BD8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74963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GB" sz="6000">
                <a:latin typeface="Futura-Bold" pitchFamily="2" charset="0"/>
              </a:rPr>
              <a:t>THANK YOU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7F5F58D-20DA-53C1-014C-723EA685AA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243317"/>
              </p:ext>
            </p:extLst>
          </p:nvPr>
        </p:nvGraphicFramePr>
        <p:xfrm>
          <a:off x="1461760" y="2662518"/>
          <a:ext cx="7709134" cy="3594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C1E37B-3FE6-35ED-AEB2-BC15F520E6C4}"/>
              </a:ext>
            </a:extLst>
          </p:cNvPr>
          <p:cNvSpPr txBox="1"/>
          <p:nvPr/>
        </p:nvSpPr>
        <p:spPr>
          <a:xfrm>
            <a:off x="1524000" y="1220106"/>
            <a:ext cx="6954370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utura-Book" pitchFamily="2" charset="0"/>
                <a:ea typeface="+mn-ea"/>
                <a:cs typeface="+mn-cs"/>
              </a:rPr>
              <a:t>Thank you for attending this Endometriosis Awareness Session 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tabLst/>
              <a:defRPr/>
            </a:pPr>
            <a:r>
              <a:rPr lang="en-GB" sz="2000">
                <a:solidFill>
                  <a:prstClr val="black">
                    <a:lumMod val="75000"/>
                    <a:lumOff val="25000"/>
                  </a:prstClr>
                </a:solidFill>
                <a:latin typeface="Futura-Book" pitchFamily="2" charset="0"/>
              </a:rPr>
              <a:t>I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utura-Book" pitchFamily="2" charset="0"/>
                <a:ea typeface="+mn-ea"/>
                <a:cs typeface="+mn-cs"/>
              </a:rPr>
              <a:t>f you require any further information our Contact Details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utura-Boo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408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4E87-EFBC-90AF-D667-DB07D4D5E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70A9-CAE3-4DC5-550F-8113BB2D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062" y="1397474"/>
            <a:ext cx="6667331" cy="116404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>
                <a:solidFill>
                  <a:schemeClr val="tx1"/>
                </a:solidFill>
                <a:latin typeface="Futura-Bold" pitchFamily="2" charset="0"/>
              </a:rPr>
              <a:t>MISSION</a:t>
            </a:r>
            <a:r>
              <a:rPr lang="en-US" b="1">
                <a:latin typeface="Futura-Bold" pitchFamily="2" charset="0"/>
              </a:rPr>
              <a:t> </a:t>
            </a:r>
            <a:r>
              <a:rPr lang="en-US">
                <a:solidFill>
                  <a:schemeClr val="bg1"/>
                </a:solidFill>
                <a:latin typeface="Futura-Bold" pitchFamily="2" charset="0"/>
              </a:rPr>
              <a:t>STATEMENT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970C750-251A-3D8C-1BD6-30185FEBA3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7334" y="2895599"/>
          <a:ext cx="8365000" cy="3681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30B7CC-3FBF-ED31-BD52-2E87482658AB}"/>
              </a:ext>
            </a:extLst>
          </p:cNvPr>
          <p:cNvSpPr txBox="1"/>
          <p:nvPr/>
        </p:nvSpPr>
        <p:spPr>
          <a:xfrm>
            <a:off x="4150604" y="85251"/>
            <a:ext cx="61004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Futura-Bold" pitchFamily="2" charset="0"/>
                <a:ea typeface="+mj-ea"/>
                <a:cs typeface="+mj-cs"/>
              </a:rPr>
              <a:t>ENDOMETRIOSIS     AWARENESS  </a:t>
            </a:r>
            <a:b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Futura-Bold" pitchFamily="2" charset="0"/>
                <a:ea typeface="+mj-ea"/>
                <a:cs typeface="+mj-cs"/>
              </a:rPr>
            </a:b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Futura-Bold" pitchFamily="2" charset="0"/>
                <a:ea typeface="+mj-ea"/>
                <a:cs typeface="+mj-cs"/>
              </a:rPr>
              <a:t>NORTH CHARITY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4053247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DDB43-9754-2E24-6254-F28FF120A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CCCF-AC16-2431-DDAB-196E27B19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b="1">
                <a:solidFill>
                  <a:schemeClr val="accent2"/>
                </a:solidFill>
              </a:rPr>
              <a:t>BOOKS BY </a:t>
            </a:r>
            <a:r>
              <a:rPr lang="en-US" sz="5400" b="1" err="1">
                <a:solidFill>
                  <a:schemeClr val="accent2"/>
                </a:solidFill>
              </a:rPr>
              <a:t>Dr.ANITA</a:t>
            </a:r>
            <a:r>
              <a:rPr lang="en-US" sz="5400" b="1">
                <a:solidFill>
                  <a:schemeClr val="accent2"/>
                </a:solidFill>
              </a:rPr>
              <a:t> SHARMA</a:t>
            </a:r>
          </a:p>
        </p:txBody>
      </p:sp>
      <p:pic>
        <p:nvPicPr>
          <p:cNvPr id="7" name="Picture 6" descr="A close-up of a tree&#10;&#10;AI-generated content may be incorrect.">
            <a:extLst>
              <a:ext uri="{FF2B5EF4-FFF2-40B4-BE49-F238E27FC236}">
                <a16:creationId xmlns:a16="http://schemas.microsoft.com/office/drawing/2014/main" id="{6C13D5F5-3812-452B-3D75-0B86131C3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42" y="761905"/>
            <a:ext cx="2107352" cy="3217333"/>
          </a:xfrm>
          <a:prstGeom prst="rect">
            <a:avLst/>
          </a:prstGeom>
        </p:spPr>
      </p:pic>
      <p:pic>
        <p:nvPicPr>
          <p:cNvPr id="9" name="Picture 8" descr="A cover of a book&#10;&#10;AI-generated content may be incorrect.">
            <a:extLst>
              <a:ext uri="{FF2B5EF4-FFF2-40B4-BE49-F238E27FC236}">
                <a16:creationId xmlns:a16="http://schemas.microsoft.com/office/drawing/2014/main" id="{6696B212-D3DF-6080-BC69-37BCBEC9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40" y="761905"/>
            <a:ext cx="2227384" cy="3217333"/>
          </a:xfrm>
          <a:prstGeom prst="rect">
            <a:avLst/>
          </a:prstGeom>
        </p:spPr>
      </p:pic>
      <p:pic>
        <p:nvPicPr>
          <p:cNvPr id="5" name="Content Placeholder 4" descr="A book cover with green and black text&#10;&#10;AI-generated content may be incorrect.">
            <a:extLst>
              <a:ext uri="{FF2B5EF4-FFF2-40B4-BE49-F238E27FC236}">
                <a16:creationId xmlns:a16="http://schemas.microsoft.com/office/drawing/2014/main" id="{35C700A6-7495-DB7A-B78B-34B47E69C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21758" y="761905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2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ook cover with a picture of a uterus&#10;&#10;AI-generated content may be incorrect.">
            <a:extLst>
              <a:ext uri="{FF2B5EF4-FFF2-40B4-BE49-F238E27FC236}">
                <a16:creationId xmlns:a16="http://schemas.microsoft.com/office/drawing/2014/main" id="{E1C4CD7D-7F57-2D91-F5AA-C7EE2A64D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41" y="0"/>
            <a:ext cx="7449953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42AA0-A2A6-254D-0813-0D520E716DD9}"/>
              </a:ext>
            </a:extLst>
          </p:cNvPr>
          <p:cNvSpPr txBox="1"/>
          <p:nvPr/>
        </p:nvSpPr>
        <p:spPr>
          <a:xfrm>
            <a:off x="7040880" y="3246740"/>
            <a:ext cx="3685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b="1" u="sng">
                <a:solidFill>
                  <a:schemeClr val="accent2"/>
                </a:solidFill>
                <a:effectLst/>
              </a:rPr>
              <a:t>FIRST BMA PRIZE 1995</a:t>
            </a:r>
          </a:p>
        </p:txBody>
      </p:sp>
    </p:spTree>
    <p:extLst>
      <p:ext uri="{BB962C8B-B14F-4D97-AF65-F5344CB8AC3E}">
        <p14:creationId xmlns:p14="http://schemas.microsoft.com/office/powerpoint/2010/main" val="346259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B160-E83C-F451-EE6A-260462328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1A33-04E1-786F-7F61-E0393378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96645"/>
            <a:ext cx="11160705" cy="6341807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GB" sz="180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EB4874-3BD5-298F-E639-6E62E8CB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4" y="0"/>
            <a:ext cx="9573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F2001-FDAB-FB31-D527-3A5F803B8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51C8C172-D731-A843-6B58-BD3CF9588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309" y="1774453"/>
            <a:ext cx="9941259" cy="3305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1737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47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48" name="Isosceles Triangle 1047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49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50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51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52" name="Isosceles Triangle 1051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53" name="Isosceles Triangle 1052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70B1CF-A5F0-4696-94C4-F9747EF7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57" y="3434398"/>
            <a:ext cx="10004611" cy="2527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>
                <a:latin typeface="Futura-Bold" pitchFamily="2" charset="0"/>
              </a:rPr>
              <a:t>ENDOMETRIOSIS CHARITY 5K WALK</a:t>
            </a:r>
            <a:br>
              <a:rPr lang="en-US" sz="2000">
                <a:latin typeface="Futura-Bold" pitchFamily="2" charset="0"/>
              </a:rPr>
            </a:br>
            <a:r>
              <a:rPr lang="en-US" sz="2000">
                <a:solidFill>
                  <a:schemeClr val="tx1"/>
                </a:solidFill>
                <a:latin typeface="Futura-Bold" pitchFamily="2" charset="0"/>
              </a:rPr>
              <a:t>20.3.2022</a:t>
            </a:r>
            <a:br>
              <a:rPr lang="en-US" sz="2000">
                <a:latin typeface="Futura-Bold" pitchFamily="2" charset="0"/>
              </a:rPr>
            </a:br>
            <a:br>
              <a:rPr lang="en-US" sz="1200"/>
            </a:br>
            <a:br>
              <a:rPr lang="en-US" sz="1200"/>
            </a:br>
            <a:r>
              <a:rPr lang="en-US" sz="2400" i="0">
                <a:solidFill>
                  <a:srgbClr val="0070C0"/>
                </a:solidFill>
                <a:effectLst/>
                <a:latin typeface="Futura-Bold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https://endometriosisawarenessnorth.com/</a:t>
            </a:r>
            <a:endParaRPr lang="en-US" sz="2400">
              <a:solidFill>
                <a:srgbClr val="0070C0"/>
              </a:solidFill>
              <a:latin typeface="Futura-Bold" pitchFamily="2" charset="0"/>
            </a:endParaRPr>
          </a:p>
        </p:txBody>
      </p:sp>
      <p:pic>
        <p:nvPicPr>
          <p:cNvPr id="1028" name="Picture 4" descr="Image preview">
            <a:extLst>
              <a:ext uri="{FF2B5EF4-FFF2-40B4-BE49-F238E27FC236}">
                <a16:creationId xmlns:a16="http://schemas.microsoft.com/office/drawing/2014/main" id="{9FA25A9E-D367-48D3-AE1A-E139F5200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" r="-1" b="-1"/>
          <a:stretch/>
        </p:blipFill>
        <p:spPr bwMode="auto">
          <a:xfrm>
            <a:off x="985965" y="1230264"/>
            <a:ext cx="4029717" cy="27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3FB2940D-360C-4609-AC6D-9D20EDD72B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" r="3" b="3"/>
          <a:stretch/>
        </p:blipFill>
        <p:spPr bwMode="auto">
          <a:xfrm>
            <a:off x="5244284" y="1230484"/>
            <a:ext cx="4029717" cy="27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50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8933BA1-1E26-6BD3-172B-6DD9AC3A7927}"/>
              </a:ext>
            </a:extLst>
          </p:cNvPr>
          <p:cNvSpPr txBox="1"/>
          <p:nvPr/>
        </p:nvSpPr>
        <p:spPr>
          <a:xfrm>
            <a:off x="170329" y="4106134"/>
            <a:ext cx="9619129" cy="1560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3900" b="1" i="0" u="none" strike="noStrike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utura-Bold" pitchFamily="2" charset="0"/>
                <a:ea typeface="+mj-ea"/>
                <a:cs typeface="+mj-cs"/>
              </a:rPr>
              <a:t>ENDOMETRIOSIS AWARENESS EVENT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35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Futura-Bold" pitchFamily="2" charset="0"/>
                <a:ea typeface="+mj-ea"/>
                <a:cs typeface="+mj-cs"/>
              </a:rPr>
              <a:t>1</a:t>
            </a:r>
            <a:r>
              <a:rPr kumimoji="0" lang="en-US" sz="3500" b="1" i="0" u="none" strike="noStrike" cap="none" spc="0" normalizeH="0" baseline="30000" noProof="0">
                <a:ln>
                  <a:noFill/>
                </a:ln>
                <a:effectLst/>
                <a:uLnTx/>
                <a:uFillTx/>
                <a:latin typeface="Futura-Bold" pitchFamily="2" charset="0"/>
                <a:ea typeface="+mj-ea"/>
                <a:cs typeface="+mj-cs"/>
              </a:rPr>
              <a:t>st</a:t>
            </a:r>
            <a:r>
              <a:rPr kumimoji="0" lang="en-US" sz="35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Futura-Bold" pitchFamily="2" charset="0"/>
                <a:ea typeface="+mj-ea"/>
                <a:cs typeface="+mj-cs"/>
              </a:rPr>
              <a:t> July 2022</a:t>
            </a:r>
          </a:p>
        </p:txBody>
      </p:sp>
      <p:pic>
        <p:nvPicPr>
          <p:cNvPr id="4" name="Content Placeholder 3" descr="A person and two women&#10;&#10;Description automatically generated with low confidence">
            <a:extLst>
              <a:ext uri="{FF2B5EF4-FFF2-40B4-BE49-F238E27FC236}">
                <a16:creationId xmlns:a16="http://schemas.microsoft.com/office/drawing/2014/main" id="{2DB3A1C8-E612-04F7-4DF0-A56310EAD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11" b="32183"/>
          <a:stretch/>
        </p:blipFill>
        <p:spPr>
          <a:xfrm>
            <a:off x="985968" y="609600"/>
            <a:ext cx="8288033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4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06" name="Straight Connector 4105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7" name="Straight Connector 4106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08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109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110" name="Isosceles Triangle 4109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111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112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113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114" name="Isosceles Triangle 4113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115" name="Isosceles Triangle 4114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D7FD4-55D3-714E-BC67-DFDE4024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/>
              <a:t>WALK IN QUEEN’S PARK 9.3.2024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3413296-FF87-400F-5F6A-FBAE129B80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5" y="1240321"/>
            <a:ext cx="4883927" cy="238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EEC0762-BE1F-FF55-D9EC-4258A03BA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7906" y="609600"/>
            <a:ext cx="1775649" cy="36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846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BC15-66B6-61C3-085A-258BFADE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132080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WALK IN OLDHAM TO RAISE AWARENESS 6.7.2024</a:t>
            </a:r>
            <a:endParaRPr lang="en-GB" b="1"/>
          </a:p>
        </p:txBody>
      </p:sp>
      <p:pic>
        <p:nvPicPr>
          <p:cNvPr id="3074" name="Picture 2" descr="Image preview">
            <a:extLst>
              <a:ext uri="{FF2B5EF4-FFF2-40B4-BE49-F238E27FC236}">
                <a16:creationId xmlns:a16="http://schemas.microsoft.com/office/drawing/2014/main" id="{4B3B5F3B-2ABB-CF44-E669-08FC57810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r="1" b="1"/>
          <a:stretch/>
        </p:blipFill>
        <p:spPr bwMode="auto">
          <a:xfrm>
            <a:off x="676053" y="2158073"/>
            <a:ext cx="263766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88CCBEC-0857-B10D-CD5B-34BD9506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3" r="-2" b="13997"/>
          <a:stretch/>
        </p:blipFill>
        <p:spPr bwMode="auto">
          <a:xfrm>
            <a:off x="3479643" y="2159331"/>
            <a:ext cx="2616049" cy="185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Isosceles Triangle 8">
            <a:extLst>
              <a:ext uri="{FF2B5EF4-FFF2-40B4-BE49-F238E27FC236}">
                <a16:creationId xmlns:a16="http://schemas.microsoft.com/office/drawing/2014/main" id="{EDEA1E2F-218D-4172-856B-74C87C895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A4112-827F-908C-5D94-2AA4F753A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8" r="-2" b="13892"/>
          <a:stretch/>
        </p:blipFill>
        <p:spPr bwMode="auto">
          <a:xfrm>
            <a:off x="3478362" y="4179689"/>
            <a:ext cx="2616049" cy="186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1CF7AF47-B238-B4A0-620F-C21C5328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80" y="2160589"/>
            <a:ext cx="2948121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OLDHAM WALK</a:t>
            </a:r>
          </a:p>
        </p:txBody>
      </p:sp>
    </p:spTree>
    <p:extLst>
      <p:ext uri="{BB962C8B-B14F-4D97-AF65-F5344CB8AC3E}">
        <p14:creationId xmlns:p14="http://schemas.microsoft.com/office/powerpoint/2010/main" val="2173085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A400-7F96-087C-4EA0-0C4A9DB9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/>
              <a:t> </a:t>
            </a:r>
            <a:endParaRPr lang="en-GB"/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53B14FAC-1F7D-0463-3074-6F3EE2C3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3" r="3" b="3"/>
          <a:stretch/>
        </p:blipFill>
        <p:spPr bwMode="auto">
          <a:xfrm>
            <a:off x="1570675" y="609600"/>
            <a:ext cx="3634477" cy="260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0159928-750E-64E2-B3FB-28804DCA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89"/>
            <a:ext cx="2930517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/>
              <a:t>ROCHDALE PRIDE    EVENT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 sz="2800"/>
              <a:t>13.7.2024</a:t>
            </a:r>
          </a:p>
        </p:txBody>
      </p:sp>
      <p:pic>
        <p:nvPicPr>
          <p:cNvPr id="4" name="Picture 2" descr="Image preview">
            <a:extLst>
              <a:ext uri="{FF2B5EF4-FFF2-40B4-BE49-F238E27FC236}">
                <a16:creationId xmlns:a16="http://schemas.microsoft.com/office/drawing/2014/main" id="{48F56A35-FD2C-8FB3-4EA6-A8532598D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3021" y="3439020"/>
            <a:ext cx="3469788" cy="260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03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9A5BA6-4D7C-7FE3-C405-AD64A20F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553146"/>
            <a:ext cx="10923638" cy="21681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DERBY HIGH SCHOOL 26.3.2024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2CE10F-FC3B-AE70-63CB-2777E296C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r="2" b="2"/>
          <a:stretch/>
        </p:blipFill>
        <p:spPr bwMode="auto">
          <a:xfrm>
            <a:off x="20" y="3"/>
            <a:ext cx="6050260" cy="4091667"/>
          </a:xfrm>
          <a:prstGeom prst="rect">
            <a:avLst/>
          </a:prstGeom>
          <a:noFill/>
        </p:spPr>
      </p:pic>
      <p:pic>
        <p:nvPicPr>
          <p:cNvPr id="5" name="Picture 4" descr="A person wearing a yellow shirt and a white bag&#10;&#10;Description automatically generated">
            <a:extLst>
              <a:ext uri="{FF2B5EF4-FFF2-40B4-BE49-F238E27FC236}">
                <a16:creationId xmlns:a16="http://schemas.microsoft.com/office/drawing/2014/main" id="{F4433AD0-81B4-2035-8242-70DDF0532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r="2" b="40386"/>
          <a:stretch/>
        </p:blipFill>
        <p:spPr bwMode="auto">
          <a:xfrm>
            <a:off x="6141719" y="-683"/>
            <a:ext cx="6050280" cy="40923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2647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F8B06-DA7B-C201-BA63-6757E5C20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681D85-7D57-149E-6418-4AD002B5C9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4" t="9091" r="5625"/>
          <a:stretch/>
        </p:blipFill>
        <p:spPr bwMode="auto">
          <a:xfrm>
            <a:off x="5100299" y="4813"/>
            <a:ext cx="774652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07625-727A-31F1-508F-72988227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Women’s Health Strategy for England Published</a:t>
            </a:r>
            <a:br>
              <a:rPr lang="en-US" sz="40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December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5CC4C-5C4B-8DC3-8DE3-71C869B2D751}"/>
              </a:ext>
            </a:extLst>
          </p:cNvPr>
          <p:cNvSpPr txBox="1"/>
          <p:nvPr/>
        </p:nvSpPr>
        <p:spPr>
          <a:xfrm>
            <a:off x="6096000" y="2674054"/>
            <a:ext cx="3919268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PROMOTE GOOD HEALTH</a:t>
            </a:r>
            <a:endParaRPr lang="en-GB" sz="1800" b="1" u="sng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PREVENT NEGATIVE HEALTH OUTCOME</a:t>
            </a:r>
            <a:endParaRPr lang="en-GB" sz="1800" b="1" u="sng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RESTORE HEALTH &amp;WELL BEING</a:t>
            </a:r>
            <a:endParaRPr lang="en-GB" sz="1800" b="1" u="sng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07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162341-634B-D97B-D718-F8E7F564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COFFEE MORNING 14.9.2024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Content Placeholder 3" descr="Image preview">
            <a:extLst>
              <a:ext uri="{FF2B5EF4-FFF2-40B4-BE49-F238E27FC236}">
                <a16:creationId xmlns:a16="http://schemas.microsoft.com/office/drawing/2014/main" id="{BD74FED9-E76B-FC26-BBA2-241AB8D7D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2" b="1538"/>
          <a:stretch/>
        </p:blipFill>
        <p:spPr bwMode="auto">
          <a:xfrm>
            <a:off x="20" y="3"/>
            <a:ext cx="6050260" cy="4091667"/>
          </a:xfrm>
          <a:prstGeom prst="rect">
            <a:avLst/>
          </a:prstGeom>
          <a:noFill/>
        </p:spPr>
      </p:pic>
      <p:pic>
        <p:nvPicPr>
          <p:cNvPr id="5" name="Picture 4" descr="Image preview">
            <a:extLst>
              <a:ext uri="{FF2B5EF4-FFF2-40B4-BE49-F238E27FC236}">
                <a16:creationId xmlns:a16="http://schemas.microsoft.com/office/drawing/2014/main" id="{9F4C958A-77D9-CDA5-B4BD-4C85940A3F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" r="2" b="1342"/>
          <a:stretch/>
        </p:blipFill>
        <p:spPr bwMode="auto">
          <a:xfrm>
            <a:off x="6141719" y="-683"/>
            <a:ext cx="6050280" cy="40923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228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6E5D-E285-98A5-D1AC-C4FCF7E0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2"/>
                </a:solidFill>
              </a:rPr>
              <a:t>WALK HOLLINGWORTH LAKE </a:t>
            </a:r>
            <a:br>
              <a:rPr lang="en-US" b="1">
                <a:solidFill>
                  <a:schemeClr val="accent2"/>
                </a:solidFill>
              </a:rPr>
            </a:br>
            <a:r>
              <a:rPr lang="en-US" b="1">
                <a:solidFill>
                  <a:schemeClr val="accent2"/>
                </a:solidFill>
              </a:rPr>
              <a:t>22.3.2025</a:t>
            </a:r>
            <a:endParaRPr lang="en-GB" b="1">
              <a:solidFill>
                <a:schemeClr val="accent2"/>
              </a:solidFill>
            </a:endParaRPr>
          </a:p>
        </p:txBody>
      </p:sp>
      <p:pic>
        <p:nvPicPr>
          <p:cNvPr id="5" name="Content Placeholder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067C48E-096B-FD4C-3B9B-793AECFB4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014" y="1930400"/>
            <a:ext cx="9402793" cy="4867215"/>
          </a:xfrm>
        </p:spPr>
      </p:pic>
    </p:spTree>
    <p:extLst>
      <p:ext uri="{BB962C8B-B14F-4D97-AF65-F5344CB8AC3E}">
        <p14:creationId xmlns:p14="http://schemas.microsoft.com/office/powerpoint/2010/main" val="2041607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B1F9-1D66-32D4-F7A0-26CEB547F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women holding papers&#10;&#10;AI-generated content may be incorrect.">
            <a:extLst>
              <a:ext uri="{FF2B5EF4-FFF2-40B4-BE49-F238E27FC236}">
                <a16:creationId xmlns:a16="http://schemas.microsoft.com/office/drawing/2014/main" id="{652A93A1-B272-4366-988D-DB6E8E63D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089" b="1332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C0EC4-ED56-6758-9F68-72694052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b="1">
                <a:solidFill>
                  <a:schemeClr val="accent2"/>
                </a:solidFill>
              </a:rPr>
              <a:t>PERIOD POVERTY PROJECT </a:t>
            </a:r>
          </a:p>
        </p:txBody>
      </p:sp>
    </p:spTree>
    <p:extLst>
      <p:ext uri="{BB962C8B-B14F-4D97-AF65-F5344CB8AC3E}">
        <p14:creationId xmlns:p14="http://schemas.microsoft.com/office/powerpoint/2010/main" val="167216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group of people holding boxes&#10;&#10;AI-generated content may be incorrect.">
            <a:extLst>
              <a:ext uri="{FF2B5EF4-FFF2-40B4-BE49-F238E27FC236}">
                <a16:creationId xmlns:a16="http://schemas.microsoft.com/office/drawing/2014/main" id="{93BF3862-98F4-999C-AD62-20FA3BA9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" r="9450"/>
          <a:stretch>
            <a:fillRect/>
          </a:stretch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Content Placeholder 1059">
            <a:extLst>
              <a:ext uri="{FF2B5EF4-FFF2-40B4-BE49-F238E27FC236}">
                <a16:creationId xmlns:a16="http://schemas.microsoft.com/office/drawing/2014/main" id="{AA911B4C-19AE-1AFA-140D-EB495133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1799"/>
            <a:ext cx="3851122" cy="22041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>
                <a:solidFill>
                  <a:schemeClr val="accent2"/>
                </a:solidFill>
              </a:rPr>
              <a:t>GYNAE CLINIC ROH</a:t>
            </a:r>
          </a:p>
        </p:txBody>
      </p:sp>
    </p:spTree>
    <p:extLst>
      <p:ext uri="{BB962C8B-B14F-4D97-AF65-F5344CB8AC3E}">
        <p14:creationId xmlns:p14="http://schemas.microsoft.com/office/powerpoint/2010/main" val="1092573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B25FB-7337-8B3A-DE9B-A850F6B3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E46A-C4F5-E748-AAC1-0D7D96A5D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20" y="762000"/>
            <a:ext cx="8596668" cy="505149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GB" dirty="0">
              <a:solidFill>
                <a:srgbClr val="000000"/>
              </a:solidFill>
              <a:latin typeface="Arial"/>
              <a:ea typeface="Calibri"/>
              <a:cs typeface="Times New Roman"/>
            </a:endParaRPr>
          </a:p>
          <a:p>
            <a:pPr marL="0" indent="0" algn="ctr">
              <a:buNone/>
            </a:pPr>
            <a:endParaRPr lang="en-GB" dirty="0">
              <a:solidFill>
                <a:srgbClr val="000000"/>
              </a:solidFill>
              <a:latin typeface="Arial"/>
              <a:ea typeface="Calibri"/>
              <a:cs typeface="Times New Roman"/>
            </a:endParaRPr>
          </a:p>
          <a:p>
            <a:pPr marL="0" indent="0" algn="ctr">
              <a:buNone/>
            </a:pPr>
            <a:r>
              <a:rPr lang="en-GB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 </a:t>
            </a:r>
            <a:r>
              <a:rPr lang="en-GB" sz="28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Support the Endometriosis Awareness North by visiting </a:t>
            </a:r>
            <a:r>
              <a:rPr lang="en-GB" sz="2800" b="1" u="sng" dirty="0">
                <a:solidFill>
                  <a:schemeClr val="accent2"/>
                </a:solidFill>
                <a:effectLst/>
                <a:latin typeface="Calibri"/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www.endometriosisawarenessnorth.com</a:t>
            </a:r>
            <a:r>
              <a:rPr lang="en-GB" sz="2800" b="1" dirty="0">
                <a:solidFill>
                  <a:schemeClr val="accent2"/>
                </a:solidFill>
                <a:effectLst/>
                <a:latin typeface="Calibri"/>
                <a:ea typeface="Calibri"/>
                <a:cs typeface="Calibri"/>
              </a:rPr>
              <a:t>  </a:t>
            </a:r>
            <a:endParaRPr lang="en-GB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n-GB" sz="2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en-GB" sz="28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 site includes information on the signs and symptoms of endometriosis</a:t>
            </a:r>
          </a:p>
          <a:p>
            <a:pPr marL="0" indent="0" algn="ctr">
              <a:buNone/>
            </a:pPr>
            <a:endParaRPr lang="en-GB" sz="2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None/>
            </a:pPr>
            <a:r>
              <a:rPr lang="en-US" sz="2800" b="1" i="0" dirty="0">
                <a:solidFill>
                  <a:schemeClr val="accent2"/>
                </a:solidFill>
                <a:effectLst/>
                <a:latin typeface="Open Sans"/>
                <a:ea typeface="Open Sans"/>
                <a:cs typeface="Open Sans"/>
              </a:rPr>
              <a:t>Charity Number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sz="2800" b="1" i="0" dirty="0">
                <a:solidFill>
                  <a:schemeClr val="accent2"/>
                </a:solidFill>
                <a:effectLst/>
                <a:latin typeface="Calibri"/>
                <a:ea typeface="Calibri"/>
                <a:cs typeface="Calibri"/>
              </a:rPr>
              <a:t>We are registered with The Charity Commission. Our Charity number is 1212676</a:t>
            </a:r>
            <a:r>
              <a:rPr lang="en-US" sz="2800" b="0" i="0" dirty="0">
                <a:solidFill>
                  <a:srgbClr val="575757"/>
                </a:solidFill>
                <a:effectLst/>
                <a:latin typeface="Calibri"/>
                <a:ea typeface="Calibri"/>
                <a:cs typeface="Calibri"/>
              </a:rPr>
              <a:t>. </a:t>
            </a:r>
          </a:p>
          <a:p>
            <a:pPr marL="0" indent="0" algn="ctr">
              <a:buNone/>
            </a:pPr>
            <a:endParaRPr lang="en-GB" sz="2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GB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26F1F-9C92-4530-16A8-80D78515068E}"/>
              </a:ext>
            </a:extLst>
          </p:cNvPr>
          <p:cNvSpPr txBox="1"/>
          <p:nvPr/>
        </p:nvSpPr>
        <p:spPr>
          <a:xfrm>
            <a:off x="0" y="238780"/>
            <a:ext cx="9433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rgbClr val="54A021">
                    <a:lumMod val="75000"/>
                  </a:srgbClr>
                </a:solidFill>
                <a:effectLst/>
                <a:uLnTx/>
                <a:uFillTx/>
                <a:latin typeface="Futura-Bold" pitchFamily="2" charset="0"/>
              </a:rPr>
              <a:t>Contact the Charity at: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rgbClr val="54A021">
                  <a:lumMod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006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6263D-ACC6-42E9-B0D6-F92F90EB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4183" y="-26893"/>
            <a:ext cx="6158753" cy="5175624"/>
          </a:xfrm>
        </p:spPr>
        <p:txBody>
          <a:bodyPr anchor="ctr">
            <a:normAutofit/>
          </a:bodyPr>
          <a:lstStyle/>
          <a:p>
            <a:pPr algn="ctr"/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Futura-Bold" pitchFamily="2" charset="0"/>
              </a:rPr>
              <a:t>ENDOMETRIOSIS AWARENESS</a:t>
            </a:r>
            <a:b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Futura-Bold" pitchFamily="2" charset="0"/>
              </a:rPr>
            </a:br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Futura-Bold" pitchFamily="2" charset="0"/>
              </a:rPr>
              <a:t>NORTH </a:t>
            </a:r>
            <a:br>
              <a:rPr lang="en-GB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GB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Futura-Book" pitchFamily="2" charset="0"/>
              </a:rPr>
              <a:t>TEAM MEMBERS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4DB91-6612-49DC-843E-604F24EE5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129" y="769545"/>
            <a:ext cx="6382871" cy="6088454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600" i="0" dirty="0">
                <a:solidFill>
                  <a:schemeClr val="bg1"/>
                </a:solidFill>
                <a:effectLst/>
                <a:latin typeface="Futura-Bold" pitchFamily="2" charset="0"/>
              </a:rPr>
              <a:t>Dr Anita Sharma 		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700" i="0" dirty="0">
                <a:solidFill>
                  <a:schemeClr val="tx1"/>
                </a:solidFill>
                <a:effectLst/>
                <a:latin typeface="Futura-Book" pitchFamily="2" charset="0"/>
              </a:rPr>
              <a:t>Chair and Founder of Endometriosis Awareness North  Charity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i="0" dirty="0">
                <a:solidFill>
                  <a:schemeClr val="bg1"/>
                </a:solidFill>
                <a:effectLst/>
                <a:latin typeface="Futura-Bold"/>
              </a:rPr>
              <a:t>Melanie Banks</a:t>
            </a:r>
            <a:r>
              <a:rPr lang="en-GB" sz="1600" i="0" dirty="0">
                <a:solidFill>
                  <a:schemeClr val="bg1"/>
                </a:solidFill>
                <a:effectLst/>
                <a:latin typeface="Futura-Bold"/>
              </a:rPr>
              <a:t>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chemeClr val="tx1"/>
                </a:solidFill>
                <a:latin typeface="Futura-Bold"/>
              </a:rPr>
              <a:t>Secretary and C</a:t>
            </a:r>
            <a:r>
              <a:rPr lang="en-GB" sz="1500" i="0" dirty="0">
                <a:solidFill>
                  <a:schemeClr val="tx1"/>
                </a:solidFill>
                <a:effectLst/>
                <a:latin typeface="Futura-Bold"/>
              </a:rPr>
              <a:t>ampaign Ambassador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600" i="0" dirty="0">
                <a:solidFill>
                  <a:schemeClr val="bg1"/>
                </a:solidFill>
                <a:effectLst/>
                <a:latin typeface="Futura-Bold"/>
              </a:rPr>
              <a:t>Lucy Bowker and Courtney Ormrod 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dirty="0">
                <a:solidFill>
                  <a:schemeClr val="tx1"/>
                </a:solidFill>
                <a:latin typeface="Futura-Bold"/>
              </a:rPr>
              <a:t>C</a:t>
            </a:r>
            <a:r>
              <a:rPr lang="en-GB" sz="1500" i="0" dirty="0">
                <a:solidFill>
                  <a:schemeClr val="tx1"/>
                </a:solidFill>
                <a:effectLst/>
                <a:latin typeface="Futura-Bold"/>
              </a:rPr>
              <a:t>ampaign </a:t>
            </a:r>
            <a:r>
              <a:rPr lang="en-GB" sz="1500" dirty="0">
                <a:solidFill>
                  <a:schemeClr val="tx1"/>
                </a:solidFill>
                <a:latin typeface="Futura-Bold"/>
              </a:rPr>
              <a:t>A</a:t>
            </a:r>
            <a:r>
              <a:rPr lang="en-GB" sz="1500" i="0" dirty="0">
                <a:solidFill>
                  <a:schemeClr val="tx1"/>
                </a:solidFill>
                <a:effectLst/>
                <a:latin typeface="Futura-Bold"/>
              </a:rPr>
              <a:t>mbassadors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i="0" dirty="0">
                <a:solidFill>
                  <a:schemeClr val="bg1"/>
                </a:solidFill>
                <a:effectLst/>
                <a:latin typeface="Futura-Bold"/>
              </a:rPr>
              <a:t>Kenneth Ma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i="0" dirty="0">
                <a:solidFill>
                  <a:schemeClr val="tx1"/>
                </a:solidFill>
                <a:effectLst/>
                <a:latin typeface="Futura-Bold"/>
              </a:rPr>
              <a:t>Consultant Gynaecologist St Mary’s Hospital, specialist in severe endometriosis, advanced laparoscopic surgery,  BSGE accredited surgeons in Endometriosis Centre.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i="0" dirty="0">
                <a:solidFill>
                  <a:schemeClr val="bg1"/>
                </a:solidFill>
                <a:effectLst/>
                <a:latin typeface="Futura-Bold"/>
              </a:rPr>
              <a:t>Gaity Ahmad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i="0" dirty="0">
                <a:solidFill>
                  <a:schemeClr val="tx1">
                    <a:lumMod val="95000"/>
                  </a:schemeClr>
                </a:solidFill>
                <a:effectLst/>
                <a:latin typeface="Futura-Bold"/>
              </a:rPr>
              <a:t>Consultant Gynaecologist and obstetrician </a:t>
            </a:r>
            <a:r>
              <a:rPr lang="en-GB" sz="1500" dirty="0">
                <a:solidFill>
                  <a:schemeClr val="tx1">
                    <a:lumMod val="95000"/>
                  </a:schemeClr>
                </a:solidFill>
                <a:latin typeface="Futura-Bold"/>
              </a:rPr>
              <a:t>ROH  specialist in Endometriosis</a:t>
            </a:r>
            <a:r>
              <a:rPr lang="en-GB" sz="1500" i="0" dirty="0">
                <a:solidFill>
                  <a:schemeClr val="tx1">
                    <a:lumMod val="95000"/>
                  </a:schemeClr>
                </a:solidFill>
                <a:effectLst/>
                <a:latin typeface="Futura-Bold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i="0" dirty="0">
                <a:solidFill>
                  <a:schemeClr val="bg1"/>
                </a:solidFill>
                <a:effectLst/>
                <a:latin typeface="Futura-Bold"/>
              </a:rPr>
              <a:t>Andrew Pickersgill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i="0" dirty="0">
                <a:solidFill>
                  <a:schemeClr val="tx1">
                    <a:lumMod val="95000"/>
                  </a:schemeClr>
                </a:solidFill>
                <a:effectLst/>
                <a:latin typeface="Futura-Bold"/>
              </a:rPr>
              <a:t>Consultant Gynaecologist and obstetrician </a:t>
            </a:r>
            <a:r>
              <a:rPr lang="en-GB" sz="1500" dirty="0">
                <a:solidFill>
                  <a:schemeClr val="tx1">
                    <a:lumMod val="95000"/>
                  </a:schemeClr>
                </a:solidFill>
                <a:latin typeface="Futura-Bold"/>
              </a:rPr>
              <a:t>Alexandra Hospital specialist in Endometriosis</a:t>
            </a:r>
            <a:r>
              <a:rPr lang="en-GB" sz="1500" i="0" dirty="0">
                <a:solidFill>
                  <a:schemeClr val="tx1">
                    <a:lumMod val="95000"/>
                  </a:schemeClr>
                </a:solidFill>
                <a:effectLst/>
                <a:latin typeface="Futura-Bold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i="0" dirty="0">
                <a:solidFill>
                  <a:schemeClr val="bg1"/>
                </a:solidFill>
                <a:effectLst/>
                <a:latin typeface="Futura-Bold"/>
              </a:rPr>
              <a:t>Margaret Heywood and Susan Richardson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i="0" dirty="0">
                <a:solidFill>
                  <a:schemeClr val="tx1"/>
                </a:solidFill>
                <a:effectLst/>
                <a:latin typeface="Futura-Bold"/>
              </a:rPr>
              <a:t>School and College Education about period health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i="0" dirty="0">
                <a:solidFill>
                  <a:schemeClr val="bg1"/>
                </a:solidFill>
                <a:effectLst/>
                <a:latin typeface="Futura-Bold"/>
              </a:rPr>
              <a:t>Caroline Yates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i="0" dirty="0">
                <a:solidFill>
                  <a:schemeClr val="tx1"/>
                </a:solidFill>
                <a:effectLst/>
                <a:latin typeface="Futura-Bold"/>
              </a:rPr>
              <a:t>Treasurer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500" i="0" dirty="0">
                <a:solidFill>
                  <a:schemeClr val="bg1"/>
                </a:solidFill>
                <a:effectLst/>
                <a:latin typeface="Futura-Bold"/>
              </a:rPr>
              <a:t>Peter Gibson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i="0" dirty="0">
                <a:solidFill>
                  <a:schemeClr val="tx1"/>
                </a:solidFill>
                <a:effectLst/>
                <a:latin typeface="Futura-Bold"/>
              </a:rPr>
              <a:t>PR and communications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i="0" dirty="0">
                <a:solidFill>
                  <a:schemeClr val="bg1"/>
                </a:solidFill>
                <a:effectLst/>
                <a:latin typeface="Futura-Bold"/>
              </a:rPr>
              <a:t>Janet Kennett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tx1"/>
                </a:solidFill>
                <a:latin typeface="Futura-Bold"/>
              </a:rPr>
              <a:t>Fundraiser</a:t>
            </a:r>
            <a:r>
              <a:rPr lang="en-GB" sz="1400" i="0" dirty="0">
                <a:solidFill>
                  <a:schemeClr val="tx1"/>
                </a:solidFill>
                <a:effectLst/>
                <a:latin typeface="Futura-Bold"/>
              </a:rPr>
              <a:t>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600" i="0" dirty="0">
                <a:solidFill>
                  <a:schemeClr val="bg1"/>
                </a:solidFill>
                <a:effectLst/>
                <a:latin typeface="Futura-Bold"/>
              </a:rPr>
              <a:t> Dr Ken Ma  and Francine Jury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sz="1400" i="0" dirty="0">
                <a:solidFill>
                  <a:schemeClr val="tx1"/>
                </a:solidFill>
                <a:effectLst/>
                <a:latin typeface="Futura-Bold" pitchFamily="2" charset="0"/>
              </a:rPr>
              <a:t>Additional Members</a:t>
            </a:r>
            <a:r>
              <a:rPr lang="en-GB" sz="1600" b="1" i="0" dirty="0">
                <a:solidFill>
                  <a:schemeClr val="tx1"/>
                </a:solidFill>
                <a:effectLst/>
                <a:latin typeface="Futura-Book" pitchFamily="2" charset="0"/>
              </a:rPr>
              <a:t> </a:t>
            </a:r>
          </a:p>
          <a:p>
            <a:pPr>
              <a:lnSpc>
                <a:spcPct val="90000"/>
              </a:lnSpc>
            </a:pPr>
            <a:endParaRPr lang="en-GB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30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055B-B550-383F-7878-398139089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21" y="-8467"/>
            <a:ext cx="6457978" cy="686646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000">
                <a:solidFill>
                  <a:schemeClr val="bg1"/>
                </a:solidFill>
                <a:effectLst/>
                <a:latin typeface="Futura-Bold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ENDOMETRIOSIS:</a:t>
            </a:r>
          </a:p>
          <a:p>
            <a:pPr marL="0" indent="0">
              <a:buNone/>
            </a:pPr>
            <a:endParaRPr lang="en-GB" b="1">
              <a:solidFill>
                <a:srgbClr val="FFFFFF"/>
              </a:solidFill>
              <a:latin typeface="Futura-Book" pitchFamily="2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GB" sz="2800">
                <a:solidFill>
                  <a:srgbClr val="FFFFFF"/>
                </a:solidFill>
                <a:effectLst/>
                <a:latin typeface="Futura-Book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Is a condition characterized by the presence </a:t>
            </a:r>
          </a:p>
          <a:p>
            <a:pPr marL="0" indent="0" algn="ctr">
              <a:buNone/>
            </a:pPr>
            <a:r>
              <a:rPr lang="en-GB" sz="2800">
                <a:solidFill>
                  <a:srgbClr val="FFFFFF"/>
                </a:solidFill>
                <a:effectLst/>
                <a:latin typeface="Futura-Book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of </a:t>
            </a:r>
          </a:p>
          <a:p>
            <a:pPr marL="0" indent="0" algn="ctr">
              <a:buNone/>
            </a:pPr>
            <a:r>
              <a:rPr lang="en-GB" sz="2800">
                <a:solidFill>
                  <a:schemeClr val="bg1"/>
                </a:solidFill>
                <a:effectLst/>
                <a:latin typeface="Futura-Book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TISSUE RESEMBLING ENDOMETRIUM</a:t>
            </a:r>
          </a:p>
          <a:p>
            <a:pPr marL="0" indent="0" algn="ctr">
              <a:buNone/>
            </a:pPr>
            <a:r>
              <a:rPr lang="en-GB" sz="2800">
                <a:solidFill>
                  <a:srgbClr val="FFFFFF"/>
                </a:solidFill>
                <a:effectLst/>
                <a:latin typeface="Futura-Book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 OUTSIDE OF THE UTERUS</a:t>
            </a:r>
            <a:endParaRPr lang="en-GB" sz="2800">
              <a:solidFill>
                <a:srgbClr val="FFFFFF"/>
              </a:solidFill>
              <a:latin typeface="Futura-Boo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11FDC-EA4F-03E6-4D4A-1A59A27CAFFB}"/>
              </a:ext>
            </a:extLst>
          </p:cNvPr>
          <p:cNvSpPr txBox="1"/>
          <p:nvPr/>
        </p:nvSpPr>
        <p:spPr>
          <a:xfrm>
            <a:off x="-96058" y="1893324"/>
            <a:ext cx="476355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rgbClr val="90C226"/>
                </a:solidFill>
                <a:latin typeface="Futura-Bold" pitchFamily="2" charset="0"/>
                <a:ea typeface="+mj-ea"/>
                <a:cs typeface="Calibri" panose="020F0502020204030204" pitchFamily="34" charset="0"/>
              </a:rPr>
              <a:t>WHAT</a:t>
            </a:r>
          </a:p>
          <a:p>
            <a:pPr algn="ctr"/>
            <a:r>
              <a:rPr lang="en-US" sz="4400">
                <a:solidFill>
                  <a:srgbClr val="90C226"/>
                </a:solidFill>
                <a:latin typeface="Futura-Bold" pitchFamily="2" charset="0"/>
                <a:ea typeface="+mj-ea"/>
                <a:cs typeface="Calibri" panose="020F0502020204030204" pitchFamily="34" charset="0"/>
              </a:rPr>
              <a:t>IS</a:t>
            </a:r>
          </a:p>
          <a:p>
            <a:pPr algn="ctr"/>
            <a:r>
              <a:rPr lang="en-US" sz="4000">
                <a:latin typeface="Futura-Bold" pitchFamily="2" charset="0"/>
                <a:ea typeface="+mj-ea"/>
                <a:cs typeface="Calibri" panose="020F0502020204030204" pitchFamily="34" charset="0"/>
              </a:rPr>
              <a:t>ENDOMETRIOSIS</a:t>
            </a:r>
            <a:endParaRPr lang="en-GB" sz="4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9D2D0-1E09-FCC1-239C-0043D9AE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71" y="4143316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51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6488" y="607476"/>
            <a:ext cx="4038357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>
                <a:latin typeface="Futura-Bold" pitchFamily="2" charset="0"/>
              </a:rPr>
              <a:t>DIAGNOSIS</a:t>
            </a:r>
          </a:p>
        </p:txBody>
      </p:sp>
      <p:sp>
        <p:nvSpPr>
          <p:cNvPr id="3" name="Content Placeholder 2"/>
          <p:cNvSpPr>
            <a:spLocks/>
          </p:cNvSpPr>
          <p:nvPr/>
        </p:nvSpPr>
        <p:spPr>
          <a:xfrm>
            <a:off x="2151913" y="1701249"/>
            <a:ext cx="5647509" cy="4988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Futura-Bold" pitchFamily="2" charset="0"/>
              </a:rPr>
              <a:t>Suspected Endometriosis in Women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en-US" sz="1600">
                <a:solidFill>
                  <a:srgbClr val="0070C0"/>
                </a:solidFill>
                <a:latin typeface="Futura-Book" pitchFamily="2" charset="0"/>
              </a:rPr>
              <a:t>(including young women aged 17 and under)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Futura-Book" pitchFamily="2" charset="0"/>
              </a:rPr>
              <a:t>presenting with 1 or more of the following symptoms and signs: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en-US" sz="13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 descr="Tips for Coping with Endometriosis Symptoms - Endometriosis Center">
            <a:hlinkClick r:id="rId2"/>
            <a:extLst>
              <a:ext uri="{FF2B5EF4-FFF2-40B4-BE49-F238E27FC236}">
                <a16:creationId xmlns:a16="http://schemas.microsoft.com/office/drawing/2014/main" id="{ECF83EED-BE40-4469-A433-47CE584C8EB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r="1680"/>
          <a:stretch/>
        </p:blipFill>
        <p:spPr bwMode="auto">
          <a:xfrm>
            <a:off x="846107" y="3733439"/>
            <a:ext cx="3869584" cy="2770042"/>
          </a:xfrm>
          <a:prstGeom prst="rect">
            <a:avLst/>
          </a:prstGeom>
          <a:noFill/>
        </p:spPr>
      </p:pic>
      <p:sp>
        <p:nvSpPr>
          <p:cNvPr id="8" name="Footer Placeholder 7"/>
          <p:cNvSpPr>
            <a:spLocks/>
          </p:cNvSpPr>
          <p:nvPr/>
        </p:nvSpPr>
        <p:spPr>
          <a:xfrm>
            <a:off x="3210680" y="3537815"/>
            <a:ext cx="3916796" cy="391248"/>
          </a:xfrm>
          <a:prstGeom prst="rect">
            <a:avLst/>
          </a:prstGeom>
        </p:spPr>
        <p:txBody>
          <a:bodyPr/>
          <a:lstStyle/>
          <a:p>
            <a:pPr defTabSz="283464">
              <a:spcAft>
                <a:spcPts val="600"/>
              </a:spcAft>
            </a:pPr>
            <a:r>
              <a:rPr lang="en-US" sz="1116" kern="1200">
                <a:solidFill>
                  <a:srgbClr val="206200"/>
                </a:solidFill>
                <a:latin typeface="Blackadder ITC" pitchFamily="82" charset="0"/>
                <a:ea typeface="+mn-ea"/>
                <a:cs typeface="+mn-cs"/>
              </a:rPr>
              <a:t>                                                                                                                                                                                                     </a:t>
            </a:r>
            <a:endParaRPr lang="en-US">
              <a:solidFill>
                <a:schemeClr val="accent2">
                  <a:lumMod val="75000"/>
                </a:schemeClr>
              </a:solidFill>
              <a:latin typeface="Blackadder ITC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D7450-84AA-EC89-8A07-2C201297DD85}"/>
              </a:ext>
            </a:extLst>
          </p:cNvPr>
          <p:cNvSpPr txBox="1"/>
          <p:nvPr/>
        </p:nvSpPr>
        <p:spPr>
          <a:xfrm>
            <a:off x="4957482" y="3740121"/>
            <a:ext cx="4534567" cy="272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utura-Book" pitchFamily="2" charset="0"/>
              </a:rPr>
              <a:t>Chronic pelvic pain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en-US" sz="240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utura-Book" pitchFamily="2" charset="0"/>
              </a:rPr>
              <a:t>Dysmenorrhoea</a:t>
            </a:r>
            <a:r>
              <a:rPr kumimoji="0" lang="en-US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utura-Book" pitchFamily="2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utura-Book" pitchFamily="2" charset="0"/>
              </a:rPr>
              <a:t>Deep pain during or after Sex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utura-Book" pitchFamily="2" charset="0"/>
              </a:rPr>
              <a:t>GI symptoms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utura-Book" pitchFamily="2" charset="0"/>
              </a:rPr>
              <a:t>Urinary symptoms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utura-Book" pitchFamily="2" charset="0"/>
              </a:rPr>
              <a:t>Infertility </a:t>
            </a:r>
          </a:p>
        </p:txBody>
      </p:sp>
    </p:spTree>
    <p:extLst>
      <p:ext uri="{BB962C8B-B14F-4D97-AF65-F5344CB8AC3E}">
        <p14:creationId xmlns:p14="http://schemas.microsoft.com/office/powerpoint/2010/main" val="360380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ometriosis Symptoms &amp; Fertility: Endometriosis Awareness Month |  Manchester Fertility">
            <a:hlinkClick r:id="rId2"/>
            <a:extLst>
              <a:ext uri="{FF2B5EF4-FFF2-40B4-BE49-F238E27FC236}">
                <a16:creationId xmlns:a16="http://schemas.microsoft.com/office/drawing/2014/main" id="{C7B6DAED-048D-4477-8D27-426C62859C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259" y="572548"/>
            <a:ext cx="5069311" cy="5561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64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525" y="609599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GB" sz="4800" b="1">
                <a:solidFill>
                  <a:schemeClr val="accent2"/>
                </a:solidFill>
                <a:latin typeface="Futura-Bold" pitchFamily="2" charset="0"/>
                <a:cs typeface="Calibri" panose="020F0502020204030204" pitchFamily="34" charset="0"/>
              </a:rPr>
              <a:t>ENDOMETRIOSIS </a:t>
            </a:r>
            <a:br>
              <a:rPr lang="en-GB" sz="4800" b="1">
                <a:solidFill>
                  <a:schemeClr val="accent2"/>
                </a:solidFill>
                <a:latin typeface="Futura-Bold" pitchFamily="2" charset="0"/>
                <a:cs typeface="Calibri" panose="020F0502020204030204" pitchFamily="34" charset="0"/>
              </a:rPr>
            </a:br>
            <a:r>
              <a:rPr lang="en-GB" sz="4800" b="1">
                <a:solidFill>
                  <a:schemeClr val="accent2"/>
                </a:solidFill>
                <a:latin typeface="Futura-Bold" pitchFamily="2" charset="0"/>
                <a:cs typeface="Calibri" panose="020F0502020204030204" pitchFamily="34" charset="0"/>
              </a:rPr>
              <a:t>or </a:t>
            </a:r>
            <a:br>
              <a:rPr lang="en-GB" sz="4800" b="1">
                <a:solidFill>
                  <a:schemeClr val="accent2"/>
                </a:solidFill>
                <a:latin typeface="Futura-Bold" pitchFamily="2" charset="0"/>
                <a:cs typeface="Calibri" panose="020F0502020204030204" pitchFamily="34" charset="0"/>
              </a:rPr>
            </a:br>
            <a:r>
              <a:rPr lang="en-GB" sz="4800" b="1">
                <a:solidFill>
                  <a:schemeClr val="accent2"/>
                </a:solidFill>
                <a:latin typeface="Futura-Bold" pitchFamily="2" charset="0"/>
                <a:cs typeface="Calibri" panose="020F0502020204030204" pitchFamily="34" charset="0"/>
              </a:rPr>
              <a:t>MENSTRUAL CRAMP</a:t>
            </a:r>
          </a:p>
        </p:txBody>
      </p:sp>
      <p:pic>
        <p:nvPicPr>
          <p:cNvPr id="6" name="Content Placeholder 5" descr="The 8 Most Common Symptoms of Endometriosis | Arizona OB GYN Affiliates Blog">
            <a:hlinkClick r:id="rId2"/>
            <a:extLst>
              <a:ext uri="{FF2B5EF4-FFF2-40B4-BE49-F238E27FC236}">
                <a16:creationId xmlns:a16="http://schemas.microsoft.com/office/drawing/2014/main" id="{FB71087B-16A8-47F6-8015-B8427BA7AF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79" y="2864274"/>
            <a:ext cx="6443160" cy="3785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043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b="1">
                <a:latin typeface="Futura-Book" pitchFamily="2" charset="0"/>
                <a:cs typeface="Calibri" panose="020F0502020204030204" pitchFamily="34" charset="0"/>
              </a:rPr>
              <a:t>Persisting pain during period </a:t>
            </a:r>
          </a:p>
          <a:p>
            <a:endParaRPr lang="en-GB" sz="2000" b="1">
              <a:latin typeface="Futura-Book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>
                <a:latin typeface="Futura-Book" pitchFamily="2" charset="0"/>
                <a:cs typeface="Calibri" panose="020F0502020204030204" pitchFamily="34" charset="0"/>
              </a:rPr>
              <a:t>Severe enough to interfere with normal activities</a:t>
            </a:r>
          </a:p>
          <a:p>
            <a:endParaRPr lang="en-GB" sz="2000" b="1">
              <a:latin typeface="Futura-Book" pitchFamily="2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b="1">
                <a:latin typeface="Futura-Book" pitchFamily="2" charset="0"/>
                <a:cs typeface="Calibri" panose="020F0502020204030204" pitchFamily="34" charset="0"/>
              </a:rPr>
              <a:t>Lasting longer than 2-3 days</a:t>
            </a:r>
          </a:p>
        </p:txBody>
      </p:sp>
      <p:pic>
        <p:nvPicPr>
          <p:cNvPr id="6" name="Picture 5" descr="5 Ways Endometriosis Pain Differs from Normal Period Pain - Sharecare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2160589"/>
            <a:ext cx="4602747" cy="2420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20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ndometriosis is a chronic systemic disease: clinical challenges and novel  innovations - The Lancet">
            <a:extLst>
              <a:ext uri="{FF2B5EF4-FFF2-40B4-BE49-F238E27FC236}">
                <a16:creationId xmlns:a16="http://schemas.microsoft.com/office/drawing/2014/main" id="{03E91A5B-1CA4-4F57-AC69-EF7C4E88F0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8" y="1121980"/>
            <a:ext cx="7876244" cy="495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B2D10-1F91-42A8-A44B-2E617BD5E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99" y="12930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chemeClr val="accent2"/>
                </a:solidFill>
                <a:latin typeface="Futura-Bold" pitchFamily="2" charset="0"/>
                <a:cs typeface="Calibri" panose="020F0502020204030204" pitchFamily="34" charset="0"/>
              </a:rPr>
              <a:t>SPREAD</a:t>
            </a:r>
            <a:endParaRPr lang="en-GB" sz="4800" b="1">
              <a:solidFill>
                <a:schemeClr val="accent2"/>
              </a:solidFill>
              <a:latin typeface="Futura-Bold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5685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658</Words>
  <Application>Microsoft Office PowerPoint</Application>
  <PresentationFormat>Widescreen</PresentationFormat>
  <Paragraphs>175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Blackadder ITC</vt:lpstr>
      <vt:lpstr>Calibri</vt:lpstr>
      <vt:lpstr>Futura-Bold</vt:lpstr>
      <vt:lpstr>Futura-Book</vt:lpstr>
      <vt:lpstr>Open Sans</vt:lpstr>
      <vt:lpstr>Symbol</vt:lpstr>
      <vt:lpstr>Trebuchet MS</vt:lpstr>
      <vt:lpstr>Wingdings</vt:lpstr>
      <vt:lpstr>Wingdings 3</vt:lpstr>
      <vt:lpstr>Facet</vt:lpstr>
      <vt:lpstr>Dr Anita Sharma</vt:lpstr>
      <vt:lpstr>MISSION STATEMENT</vt:lpstr>
      <vt:lpstr>Women’s Health Strategy for England Published  December 2021</vt:lpstr>
      <vt:lpstr>PowerPoint Presentation</vt:lpstr>
      <vt:lpstr>DIAGNOSIS</vt:lpstr>
      <vt:lpstr>PowerPoint Presentation</vt:lpstr>
      <vt:lpstr>ENDOMETRIOSIS  or  MENSTRUAL CRAMP</vt:lpstr>
      <vt:lpstr>PowerPoint Presentation</vt:lpstr>
      <vt:lpstr>SPREAD</vt:lpstr>
      <vt:lpstr>ENDOMETRIOSIS LUNG 26-year-old Coughing Up Blood </vt:lpstr>
      <vt:lpstr>FACTS</vt:lpstr>
      <vt:lpstr>FACTS  </vt:lpstr>
      <vt:lpstr>Why Is The CARE POOR IN The UK</vt:lpstr>
      <vt:lpstr>PowerPoint Presentation</vt:lpstr>
      <vt:lpstr>NCEPOD REPORT 11.7.2024     </vt:lpstr>
      <vt:lpstr>    Role of Primary care</vt:lpstr>
      <vt:lpstr>ENDOMETRIOSIS RESEARCH AT UNIVERSITY OF MANCHESTER IRAS 294763 </vt:lpstr>
      <vt:lpstr>PowerPoint Presentation</vt:lpstr>
      <vt:lpstr>THANK YOU</vt:lpstr>
      <vt:lpstr>BOOKS BY Dr.ANITA SHARMA</vt:lpstr>
      <vt:lpstr>PowerPoint Presentation</vt:lpstr>
      <vt:lpstr> </vt:lpstr>
      <vt:lpstr>PowerPoint Presentation</vt:lpstr>
      <vt:lpstr>ENDOMETRIOSIS CHARITY 5K WALK 20.3.2022   https://endometriosisawarenessnorth.com/</vt:lpstr>
      <vt:lpstr>PowerPoint Presentation</vt:lpstr>
      <vt:lpstr>WALK IN QUEEN’S PARK 9.3.2024</vt:lpstr>
      <vt:lpstr>WALK IN OLDHAM TO RAISE AWARENESS 6.7.2024</vt:lpstr>
      <vt:lpstr> </vt:lpstr>
      <vt:lpstr>DERBY HIGH SCHOOL 26.3.2024</vt:lpstr>
      <vt:lpstr>COFFEE MORNING 14.9.2024</vt:lpstr>
      <vt:lpstr>WALK HOLLINGWORTH LAKE  22.3.2025</vt:lpstr>
      <vt:lpstr>PERIOD POVERTY PROJECT </vt:lpstr>
      <vt:lpstr>PowerPoint Presentation</vt:lpstr>
      <vt:lpstr>PowerPoint Presentation</vt:lpstr>
      <vt:lpstr>ENDOMETRIOSIS AWARENESS NORTH   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Dolores Radcliffe</dc:creator>
  <cp:lastModifiedBy>mso</cp:lastModifiedBy>
  <cp:revision>3</cp:revision>
  <cp:lastPrinted>2023-05-13T17:16:10Z</cp:lastPrinted>
  <dcterms:created xsi:type="dcterms:W3CDTF">2018-08-26T16:28:50Z</dcterms:created>
  <dcterms:modified xsi:type="dcterms:W3CDTF">2025-12-05T16:47:08Z</dcterms:modified>
</cp:coreProperties>
</file>